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13"/>
  </p:handoutMasterIdLst>
  <p:sldIdLst>
    <p:sldId id="256" r:id="rId5"/>
    <p:sldId id="262" r:id="rId6"/>
    <p:sldId id="263" r:id="rId7"/>
    <p:sldId id="289" r:id="rId8"/>
    <p:sldId id="290" r:id="rId9"/>
    <p:sldId id="291" r:id="rId10"/>
    <p:sldId id="292" r:id="rId11"/>
    <p:sldId id="285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4" autoAdjust="0"/>
    <p:restoredTop sz="94641" autoAdjust="0"/>
  </p:normalViewPr>
  <p:slideViewPr>
    <p:cSldViewPr snapToGrid="0" snapToObjects="1">
      <p:cViewPr varScale="1">
        <p:scale>
          <a:sx n="150" d="100"/>
          <a:sy n="150" d="100"/>
        </p:scale>
        <p:origin x="32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8D1F-5CC4-E644-BF9B-A0EDA21DB593}" type="datetimeFigureOut">
              <a:rPr lang="en-US" smtClean="0"/>
              <a:t>7/2/21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69772-C718-C641-9550-F41AA4417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4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 i="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672"/>
            <a:ext cx="8229600" cy="729154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0481"/>
            <a:ext cx="8229600" cy="2775019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7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4038600" cy="2956037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2238"/>
            <a:ext cx="4038600" cy="2956037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789"/>
            <a:ext cx="4040188" cy="599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5375"/>
            <a:ext cx="4040188" cy="294947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932789"/>
            <a:ext cx="4041775" cy="599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55375"/>
            <a:ext cx="4041775" cy="294947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73674"/>
            <a:ext cx="3008313" cy="951513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73673"/>
            <a:ext cx="5111750" cy="4066190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25187"/>
            <a:ext cx="3008313" cy="3114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6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134" y="3928241"/>
            <a:ext cx="7260896" cy="288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0134" y="348156"/>
            <a:ext cx="7260896" cy="34815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0134" y="4216292"/>
            <a:ext cx="7260896" cy="550971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7600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65581"/>
            <a:ext cx="8229600" cy="273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stevenm_61/4903695551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huffpost.com/entry/high-school-to-college-tr_b_62004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st.fsu.edu/nsfp/family" TargetMode="External"/><Relationship Id="rId2" Type="http://schemas.openxmlformats.org/officeDocument/2006/relationships/hyperlink" Target="https://familyweekend.fsu.edu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unseling.fsu.edu/" TargetMode="External"/><Relationship Id="rId4" Type="http://schemas.openxmlformats.org/officeDocument/2006/relationships/hyperlink" Target="http://welcome.fsu.ed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sst.fsu.edu/resources/food-for-thought-pantry" TargetMode="External"/><Relationship Id="rId3" Type="http://schemas.openxmlformats.org/officeDocument/2006/relationships/hyperlink" Target="https://fsu.academicworks.com/" TargetMode="External"/><Relationship Id="rId7" Type="http://schemas.openxmlformats.org/officeDocument/2006/relationships/hyperlink" Target="https://calendar.fsu.edu/event/financial_wellness_seminar_banking_basics_for_students#.YN3Z_RNKiqA" TargetMode="External"/><Relationship Id="rId2" Type="http://schemas.openxmlformats.org/officeDocument/2006/relationships/hyperlink" Target="https://financialaid.fsu.edu/apply-ai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haw.fsu.edu/topics/wellness/financial-wellness" TargetMode="External"/><Relationship Id="rId5" Type="http://schemas.openxmlformats.org/officeDocument/2006/relationships/hyperlink" Target="https://www.career.fsu.edu/" TargetMode="External"/><Relationship Id="rId4" Type="http://schemas.openxmlformats.org/officeDocument/2006/relationships/hyperlink" Target="https://studentbusiness.fsu.edu/how-pay/private-scholarshi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e.fsu.edu/tutoring" TargetMode="External"/><Relationship Id="rId2" Type="http://schemas.openxmlformats.org/officeDocument/2006/relationships/hyperlink" Target="https://ace.fsu.edu/study-tools-and-tips/personal-academic-consultations-pac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sst.fsu.edu/oas" TargetMode="External"/><Relationship Id="rId5" Type="http://schemas.openxmlformats.org/officeDocument/2006/relationships/hyperlink" Target="https://www.career.fsu.edu/nolenetwork" TargetMode="External"/><Relationship Id="rId4" Type="http://schemas.openxmlformats.org/officeDocument/2006/relationships/hyperlink" Target="https://wr.english.fsu.edu/reading-writing-cent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itingbridges.com/2018/05/authors-choice-writing-assignment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oas@fsu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2986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Engaging Family Supports to Help You Succeed at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74709"/>
            <a:ext cx="6400800" cy="13144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Shannon Bernick, M.Ed., M.S.W.</a:t>
            </a:r>
          </a:p>
          <a:p>
            <a:r>
              <a:rPr lang="en-US" dirty="0"/>
              <a:t>Accessibility Specialist</a:t>
            </a:r>
          </a:p>
          <a:p>
            <a:r>
              <a:rPr lang="en-US" dirty="0"/>
              <a:t>Office of Accessibility Services</a:t>
            </a:r>
          </a:p>
        </p:txBody>
      </p:sp>
    </p:spTree>
    <p:extLst>
      <p:ext uri="{BB962C8B-B14F-4D97-AF65-F5344CB8AC3E}">
        <p14:creationId xmlns:p14="http://schemas.microsoft.com/office/powerpoint/2010/main" val="196997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BDFE-9D43-48CE-AB6F-8B0952C2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873672"/>
            <a:ext cx="8418352" cy="72915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Differences in High School and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48F6A-06F3-4BFA-9EA1-AD0FA2A5F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24" y="1602826"/>
            <a:ext cx="8418352" cy="33830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8000" dirty="0"/>
              <a:t>Transitioning from shared responsibility to independence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0" dirty="0"/>
          </a:p>
          <a:p>
            <a:pPr>
              <a:lnSpc>
                <a:spcPct val="90000"/>
              </a:lnSpc>
            </a:pPr>
            <a:r>
              <a:rPr lang="en-US" sz="8000" dirty="0"/>
              <a:t>Living Arrangements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Family vs. Roommates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Household Chores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Laundry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Meal Planning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8000" dirty="0"/>
          </a:p>
          <a:p>
            <a:pPr>
              <a:lnSpc>
                <a:spcPct val="90000"/>
              </a:lnSpc>
            </a:pPr>
            <a:r>
              <a:rPr lang="en-US" sz="8000" dirty="0"/>
              <a:t>Life Skills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Time Management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Budgeting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Healthcare, Nutrition and Exercise</a:t>
            </a:r>
          </a:p>
          <a:p>
            <a:pPr lvl="1">
              <a:lnSpc>
                <a:spcPct val="90000"/>
              </a:lnSpc>
            </a:pPr>
            <a:r>
              <a:rPr lang="en-US" sz="7200" dirty="0"/>
              <a:t>Self-Care</a:t>
            </a:r>
          </a:p>
          <a:p>
            <a:pPr marL="0" indent="0" algn="ctr">
              <a:buNone/>
            </a:pPr>
            <a:endParaRPr lang="en-US" i="1" dirty="0"/>
          </a:p>
        </p:txBody>
      </p:sp>
      <p:pic>
        <p:nvPicPr>
          <p:cNvPr id="4" name="Picture 3" descr="A picture containing building, outdoor, mountain, city&#10;&#10;Description automatically generated">
            <a:extLst>
              <a:ext uri="{FF2B5EF4-FFF2-40B4-BE49-F238E27FC236}">
                <a16:creationId xmlns:a16="http://schemas.microsoft.com/office/drawing/2014/main" id="{64D64A22-CDDE-3042-BFC8-E13BD64D1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7" r="5" b="5"/>
          <a:stretch/>
        </p:blipFill>
        <p:spPr>
          <a:xfrm>
            <a:off x="5007412" y="1996901"/>
            <a:ext cx="3545164" cy="25948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B3E789-7D9B-474A-BAE7-7B6DF9C35793}"/>
              </a:ext>
            </a:extLst>
          </p:cNvPr>
          <p:cNvSpPr txBox="1"/>
          <p:nvPr/>
        </p:nvSpPr>
        <p:spPr>
          <a:xfrm>
            <a:off x="5981039" y="4591769"/>
            <a:ext cx="257153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flickr.com/photos/stevenm_61/490369555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A30A1-C156-C34F-A7A3-107B04E436E5}"/>
              </a:ext>
            </a:extLst>
          </p:cNvPr>
          <p:cNvSpPr txBox="1"/>
          <p:nvPr/>
        </p:nvSpPr>
        <p:spPr>
          <a:xfrm>
            <a:off x="5829010" y="4770180"/>
            <a:ext cx="2723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Aerial view of FSU campus</a:t>
            </a:r>
          </a:p>
        </p:txBody>
      </p:sp>
    </p:spTree>
    <p:extLst>
      <p:ext uri="{BB962C8B-B14F-4D97-AF65-F5344CB8AC3E}">
        <p14:creationId xmlns:p14="http://schemas.microsoft.com/office/powerpoint/2010/main" val="12791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79E7-8659-4167-8AE6-2AB8A2DE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Importance of Engaging Family Supports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E17FD-EB9E-4D54-85CB-93801B30D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716" y="2015519"/>
            <a:ext cx="4048183" cy="2775019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>
                <a:hlinkClick r:id="rId2"/>
              </a:rPr>
              <a:t>The Freshman Myth</a:t>
            </a:r>
            <a:endParaRPr lang="en-US" dirty="0"/>
          </a:p>
          <a:p>
            <a:r>
              <a:rPr lang="en-US" dirty="0"/>
              <a:t>Provide support to ease transition</a:t>
            </a:r>
          </a:p>
          <a:p>
            <a:pPr lvl="1"/>
            <a:r>
              <a:rPr lang="en-US" dirty="0"/>
              <a:t>Emotional</a:t>
            </a:r>
          </a:p>
          <a:p>
            <a:pPr lvl="1"/>
            <a:r>
              <a:rPr lang="en-US" dirty="0"/>
              <a:t>Financial</a:t>
            </a:r>
          </a:p>
          <a:p>
            <a:pPr lvl="1"/>
            <a:r>
              <a:rPr lang="en-US" dirty="0"/>
              <a:t>Academic</a:t>
            </a:r>
          </a:p>
          <a:p>
            <a:r>
              <a:rPr lang="en-US" dirty="0"/>
              <a:t>Remember each student and family is unique.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 descr="Family on the couch">
            <a:extLst>
              <a:ext uri="{FF2B5EF4-FFF2-40B4-BE49-F238E27FC236}">
                <a16:creationId xmlns:a16="http://schemas.microsoft.com/office/drawing/2014/main" id="{6A20F18F-2784-4646-B43B-1B3FE5AF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10" y="1736521"/>
            <a:ext cx="4280312" cy="2853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7318F-6187-D449-AC26-72EA730D070E}"/>
              </a:ext>
            </a:extLst>
          </p:cNvPr>
          <p:cNvSpPr txBox="1"/>
          <p:nvPr/>
        </p:nvSpPr>
        <p:spPr>
          <a:xfrm>
            <a:off x="1863479" y="4569633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Smiling family sitting on couch</a:t>
            </a:r>
          </a:p>
        </p:txBody>
      </p:sp>
    </p:spTree>
    <p:extLst>
      <p:ext uri="{BB962C8B-B14F-4D97-AF65-F5344CB8AC3E}">
        <p14:creationId xmlns:p14="http://schemas.microsoft.com/office/powerpoint/2010/main" val="403511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0DDD-EB9E-634C-B9A4-5F61D905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Emotional: Staying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4333-403C-AB48-BB96-89A06EE54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4191000" cy="3391156"/>
          </a:xfrm>
        </p:spPr>
        <p:txBody>
          <a:bodyPr/>
          <a:lstStyle/>
          <a:p>
            <a:r>
              <a:rPr lang="en-US" b="1" dirty="0"/>
              <a:t>Home Supports </a:t>
            </a:r>
          </a:p>
          <a:p>
            <a:pPr lvl="1"/>
            <a:r>
              <a:rPr lang="en-US" dirty="0"/>
              <a:t>Schedule check-ins</a:t>
            </a:r>
          </a:p>
          <a:p>
            <a:pPr lvl="1"/>
            <a:r>
              <a:rPr lang="en-US" dirty="0"/>
              <a:t>Participate in programs offered by NSFP</a:t>
            </a:r>
          </a:p>
          <a:p>
            <a:pPr lvl="2"/>
            <a:r>
              <a:rPr lang="en-US" dirty="0">
                <a:hlinkClick r:id="rId2"/>
              </a:rPr>
              <a:t>Family Weekend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Family Resources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1435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5C572-4DE7-AE48-81D0-7413F26AF5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Cam</a:t>
            </a:r>
            <a:r>
              <a:rPr lang="en-US" b="1" dirty="0"/>
              <a:t>pus Supports</a:t>
            </a:r>
          </a:p>
          <a:p>
            <a:pPr lvl="1"/>
            <a:r>
              <a:rPr lang="en-US" dirty="0">
                <a:hlinkClick r:id="rId4"/>
              </a:rPr>
              <a:t>Build a campus family</a:t>
            </a:r>
            <a:endParaRPr lang="en-US" dirty="0"/>
          </a:p>
          <a:p>
            <a:pPr lvl="1"/>
            <a:r>
              <a:rPr lang="en-US" dirty="0"/>
              <a:t>Engage with faculty and staff</a:t>
            </a:r>
          </a:p>
          <a:p>
            <a:pPr lvl="1"/>
            <a:r>
              <a:rPr lang="en-US" dirty="0">
                <a:hlinkClick r:id="rId5"/>
              </a:rPr>
              <a:t>Counseling and Psychological Services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2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0DDD-EB9E-634C-B9A4-5F61D905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1177"/>
            <a:ext cx="8229600" cy="6479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Financial: Increasing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4333-403C-AB48-BB96-89A06EE54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4191000" cy="339115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Family Supports</a:t>
            </a:r>
          </a:p>
          <a:p>
            <a:pPr lvl="1"/>
            <a:r>
              <a:rPr lang="en-US" sz="1800" dirty="0"/>
              <a:t>Researching and referring to available resources and scholarships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Assisting in job search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Teaching budgeting skills</a:t>
            </a:r>
          </a:p>
          <a:p>
            <a:pPr lvl="1"/>
            <a:endParaRPr lang="en-US" dirty="0"/>
          </a:p>
          <a:p>
            <a:pPr marL="51435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5C572-4DE7-AE48-81D0-7413F26AF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42238"/>
            <a:ext cx="4114800" cy="326532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Campus Supports</a:t>
            </a:r>
          </a:p>
          <a:p>
            <a:pPr lvl="1"/>
            <a:r>
              <a:rPr lang="en-US" sz="1800" dirty="0"/>
              <a:t>Apply for </a:t>
            </a:r>
            <a:r>
              <a:rPr lang="en-US" sz="1800" dirty="0">
                <a:hlinkClick r:id="rId2"/>
              </a:rPr>
              <a:t>financial aid</a:t>
            </a:r>
            <a:endParaRPr lang="en-US" sz="1800" dirty="0"/>
          </a:p>
          <a:p>
            <a:pPr lvl="1"/>
            <a:r>
              <a:rPr lang="en-US" sz="1800" dirty="0"/>
              <a:t>Apply for </a:t>
            </a:r>
            <a:r>
              <a:rPr lang="en-US" sz="1800" dirty="0">
                <a:hlinkClick r:id="rId3"/>
              </a:rPr>
              <a:t>scholarships</a:t>
            </a:r>
            <a:endParaRPr lang="en-US" sz="1800" dirty="0"/>
          </a:p>
          <a:p>
            <a:pPr lvl="1"/>
            <a:r>
              <a:rPr lang="en-US" sz="1800" dirty="0"/>
              <a:t>Apply for </a:t>
            </a:r>
            <a:r>
              <a:rPr lang="en-US" sz="1800" dirty="0">
                <a:hlinkClick r:id="rId4"/>
              </a:rPr>
              <a:t>private scholarships</a:t>
            </a:r>
            <a:endParaRPr lang="en-US" sz="1800" dirty="0"/>
          </a:p>
          <a:p>
            <a:pPr lvl="1"/>
            <a:r>
              <a:rPr lang="en-US" sz="1800" dirty="0"/>
              <a:t> Search for a job</a:t>
            </a:r>
          </a:p>
          <a:p>
            <a:pPr lvl="2"/>
            <a:r>
              <a:rPr lang="en-US" sz="1600" dirty="0">
                <a:hlinkClick r:id="rId5"/>
              </a:rPr>
              <a:t>Career Center</a:t>
            </a:r>
            <a:endParaRPr lang="en-US" sz="1600" dirty="0"/>
          </a:p>
          <a:p>
            <a:pPr lvl="2"/>
            <a:r>
              <a:rPr lang="en-US" sz="1600" dirty="0">
                <a:hlinkClick r:id="rId6"/>
              </a:rPr>
              <a:t>CHAW</a:t>
            </a:r>
            <a:endParaRPr lang="en-US" sz="1600" dirty="0"/>
          </a:p>
          <a:p>
            <a:pPr lvl="2"/>
            <a:r>
              <a:rPr lang="en-US" sz="1600" dirty="0">
                <a:hlinkClick r:id="rId7"/>
              </a:rPr>
              <a:t>Financial Wellness Seminar</a:t>
            </a:r>
            <a:endParaRPr lang="en-US" sz="1600" dirty="0"/>
          </a:p>
          <a:p>
            <a:pPr lvl="1"/>
            <a:r>
              <a:rPr lang="en-US" sz="1800" dirty="0"/>
              <a:t>Visit the Food for Thought </a:t>
            </a:r>
            <a:r>
              <a:rPr lang="en-US" sz="1800" dirty="0">
                <a:hlinkClick r:id="rId8"/>
              </a:rPr>
              <a:t>Food Pantry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944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0DDD-EB9E-634C-B9A4-5F61D905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1177"/>
            <a:ext cx="8229600" cy="6479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Academic: Enhancing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4333-403C-AB48-BB96-89A06EE54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49164"/>
            <a:ext cx="4191000" cy="3391156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Family Supports</a:t>
            </a:r>
          </a:p>
          <a:p>
            <a:pPr lvl="1"/>
            <a:r>
              <a:rPr lang="en-US" sz="2200" dirty="0"/>
              <a:t>Discuss concerns, progress, and goals</a:t>
            </a:r>
          </a:p>
          <a:p>
            <a:pPr lvl="1"/>
            <a:r>
              <a:rPr lang="en-US" sz="2200" dirty="0"/>
              <a:t>Assist in scheduling and planning</a:t>
            </a:r>
          </a:p>
          <a:p>
            <a:pPr lvl="1"/>
            <a:r>
              <a:rPr lang="en-US" sz="2200" dirty="0"/>
              <a:t>Assist in test preparation</a:t>
            </a:r>
          </a:p>
          <a:p>
            <a:pPr lvl="1"/>
            <a:r>
              <a:rPr lang="en-US" sz="2200" dirty="0"/>
              <a:t>Research and refer to resources</a:t>
            </a:r>
          </a:p>
          <a:p>
            <a:pPr marL="457200" lvl="1" indent="0">
              <a:buNone/>
            </a:pPr>
            <a:endParaRPr lang="en-US" dirty="0"/>
          </a:p>
          <a:p>
            <a:pPr marL="51435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5C572-4DE7-AE48-81D0-7413F26AF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49164"/>
            <a:ext cx="4114800" cy="3265322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Campus Supports</a:t>
            </a:r>
          </a:p>
          <a:p>
            <a:pPr lvl="1"/>
            <a:r>
              <a:rPr lang="en-US" sz="2200" dirty="0"/>
              <a:t>Attend class and professor’s office hours</a:t>
            </a:r>
          </a:p>
          <a:p>
            <a:pPr lvl="1"/>
            <a:r>
              <a:rPr lang="en-US" sz="2200" dirty="0"/>
              <a:t>Work with a </a:t>
            </a:r>
            <a:r>
              <a:rPr lang="en-US" sz="2200" dirty="0">
                <a:hlinkClick r:id="rId2"/>
              </a:rPr>
              <a:t>Personal Academic Consultant</a:t>
            </a:r>
            <a:r>
              <a:rPr lang="en-US" sz="2200" dirty="0"/>
              <a:t>  or </a:t>
            </a:r>
            <a:r>
              <a:rPr lang="en-US" sz="2200" dirty="0">
                <a:hlinkClick r:id="rId3"/>
              </a:rPr>
              <a:t>tutor</a:t>
            </a:r>
            <a:r>
              <a:rPr lang="en-US" sz="2200" dirty="0"/>
              <a:t> at ACE</a:t>
            </a:r>
          </a:p>
          <a:p>
            <a:pPr lvl="1"/>
            <a:r>
              <a:rPr lang="en-US" sz="2200" dirty="0"/>
              <a:t>Visit the </a:t>
            </a:r>
            <a:r>
              <a:rPr lang="en-US" sz="2200" dirty="0">
                <a:hlinkClick r:id="rId4"/>
              </a:rPr>
              <a:t>Writing Center</a:t>
            </a:r>
            <a:endParaRPr lang="en-US" sz="2200" dirty="0"/>
          </a:p>
          <a:p>
            <a:pPr lvl="1"/>
            <a:r>
              <a:rPr lang="en-US" sz="2200" dirty="0"/>
              <a:t>Apply for an </a:t>
            </a:r>
            <a:r>
              <a:rPr lang="en-US" sz="2200" dirty="0">
                <a:hlinkClick r:id="rId5"/>
              </a:rPr>
              <a:t>internship</a:t>
            </a:r>
            <a:endParaRPr lang="en-US" sz="2200" dirty="0"/>
          </a:p>
          <a:p>
            <a:pPr lvl="1"/>
            <a:r>
              <a:rPr lang="en-US" sz="2200" dirty="0"/>
              <a:t>Register with the </a:t>
            </a:r>
            <a:r>
              <a:rPr lang="en-US" sz="2200" dirty="0">
                <a:hlinkClick r:id="rId6"/>
              </a:rPr>
              <a:t>OAS</a:t>
            </a:r>
            <a:endParaRPr lang="en-US" sz="22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623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269C-1BA0-634D-A8B8-EC3F5780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Words of Wisdom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A4F559B-2C3F-E14F-ADB9-49DDAAF6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22866" y="1642238"/>
            <a:ext cx="3498268" cy="295603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85063D-AB76-1C4B-8110-259FAE2415EA}"/>
              </a:ext>
            </a:extLst>
          </p:cNvPr>
          <p:cNvSpPr txBox="1"/>
          <p:nvPr/>
        </p:nvSpPr>
        <p:spPr>
          <a:xfrm>
            <a:off x="3917912" y="4598275"/>
            <a:ext cx="240322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writingbridges.com/2018/05/authors-choice-writing-assignment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E0439-C4CC-434C-AB84-C3DA31DC2AEE}"/>
              </a:ext>
            </a:extLst>
          </p:cNvPr>
          <p:cNvSpPr txBox="1"/>
          <p:nvPr/>
        </p:nvSpPr>
        <p:spPr>
          <a:xfrm>
            <a:off x="4572000" y="4835723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Owl with book</a:t>
            </a:r>
          </a:p>
        </p:txBody>
      </p:sp>
    </p:spTree>
    <p:extLst>
      <p:ext uri="{BB962C8B-B14F-4D97-AF65-F5344CB8AC3E}">
        <p14:creationId xmlns:p14="http://schemas.microsoft.com/office/powerpoint/2010/main" val="290439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1CF2-EA08-4620-9C1E-7A9BCE73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What if I’m Unsure Who Can Help?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BAC25-F785-4213-B892-379B2CD0A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If you’re unsure who to talk to about your concern, start with the OAS. </a:t>
            </a:r>
          </a:p>
          <a:p>
            <a:pPr lvl="1"/>
            <a:r>
              <a:rPr lang="en-US" dirty="0"/>
              <a:t>Walk-in hours available.</a:t>
            </a:r>
          </a:p>
          <a:p>
            <a:r>
              <a:rPr lang="en-US" dirty="0">
                <a:hlinkClick r:id="rId2"/>
              </a:rPr>
              <a:t>oas@fsu.edu</a:t>
            </a:r>
            <a:r>
              <a:rPr lang="en-US" dirty="0"/>
              <a:t> </a:t>
            </a:r>
          </a:p>
          <a:p>
            <a:r>
              <a:rPr lang="en-US" dirty="0"/>
              <a:t>850-644-9566</a:t>
            </a:r>
          </a:p>
          <a:p>
            <a:r>
              <a:rPr lang="en-US" dirty="0"/>
              <a:t>108 SSB / 874 Traditions Way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67834"/>
      </p:ext>
    </p:extLst>
  </p:cSld>
  <p:clrMapOvr>
    <a:masterClrMapping/>
  </p:clrMapOvr>
</p:sld>
</file>

<file path=ppt/theme/theme1.xml><?xml version="1.0" encoding="utf-8"?>
<a:theme xmlns:a="http://schemas.openxmlformats.org/drawingml/2006/main" name="Garnet_HighDef-1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A635D52476A4E910FA8E5A0DF1F4F" ma:contentTypeVersion="13" ma:contentTypeDescription="Create a new document." ma:contentTypeScope="" ma:versionID="ea0d36a02f0fabab4f38337615d588a1">
  <xsd:schema xmlns:xsd="http://www.w3.org/2001/XMLSchema" xmlns:xs="http://www.w3.org/2001/XMLSchema" xmlns:p="http://schemas.microsoft.com/office/2006/metadata/properties" xmlns:ns3="f315c0d4-c977-436e-a4a9-ca5e39f2d40f" xmlns:ns4="d3cd10fb-4a6c-4cba-974d-99ff7ccf8e0f" targetNamespace="http://schemas.microsoft.com/office/2006/metadata/properties" ma:root="true" ma:fieldsID="f58c384a363ad8f8a23ef770fcfcf97d" ns3:_="" ns4:_="">
    <xsd:import namespace="f315c0d4-c977-436e-a4a9-ca5e39f2d40f"/>
    <xsd:import namespace="d3cd10fb-4a6c-4cba-974d-99ff7ccf8e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c0d4-c977-436e-a4a9-ca5e39f2d4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d10fb-4a6c-4cba-974d-99ff7ccf8e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ACD3EE-E5E9-4B25-8992-03DD6E963D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47D6C0-4C80-4A14-B0D9-D5C3F69B4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5c0d4-c977-436e-a4a9-ca5e39f2d40f"/>
    <ds:schemaRef ds:uri="d3cd10fb-4a6c-4cba-974d-99ff7ccf8e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0BF512-35AD-46F1-BD9E-3393C4770B0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310</Words>
  <Application>Microsoft Macintosh PowerPoint</Application>
  <PresentationFormat>On-screen Show (16:9)</PresentationFormat>
  <Paragraphs>77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Garnet_HighDef-1</vt:lpstr>
      <vt:lpstr>Engaging Family Supports to Help You Succeed at School</vt:lpstr>
      <vt:lpstr>Differences in High School and College</vt:lpstr>
      <vt:lpstr>Importance of Engaging Family Supports</vt:lpstr>
      <vt:lpstr>Emotional: Staying Connected</vt:lpstr>
      <vt:lpstr>Financial: Increasing Independence</vt:lpstr>
      <vt:lpstr>Academic: Enhancing Learning</vt:lpstr>
      <vt:lpstr>Words of Wisdom</vt:lpstr>
      <vt:lpstr>What if I’m Unsure Who Can Help?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Meaningful Relationships with Faculty and Staff</dc:title>
  <dc:creator>Shannon Bernick</dc:creator>
  <cp:lastModifiedBy>Shannon Bernick</cp:lastModifiedBy>
  <cp:revision>45</cp:revision>
  <dcterms:created xsi:type="dcterms:W3CDTF">2021-06-22T20:31:23Z</dcterms:created>
  <dcterms:modified xsi:type="dcterms:W3CDTF">2021-07-02T16:09:39Z</dcterms:modified>
</cp:coreProperties>
</file>