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14"/>
  </p:notesMasterIdLst>
  <p:handoutMasterIdLst>
    <p:handoutMasterId r:id="rId15"/>
  </p:handoutMasterIdLst>
  <p:sldIdLst>
    <p:sldId id="281" r:id="rId5"/>
    <p:sldId id="259" r:id="rId6"/>
    <p:sldId id="272" r:id="rId7"/>
    <p:sldId id="283" r:id="rId8"/>
    <p:sldId id="287" r:id="rId9"/>
    <p:sldId id="284" r:id="rId10"/>
    <p:sldId id="289" r:id="rId11"/>
    <p:sldId id="270" r:id="rId12"/>
    <p:sldId id="290"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36" autoAdjust="0"/>
    <p:restoredTop sz="93760" autoAdjust="0"/>
  </p:normalViewPr>
  <p:slideViewPr>
    <p:cSldViewPr showGuides="1">
      <p:cViewPr varScale="1">
        <p:scale>
          <a:sx n="106" d="100"/>
          <a:sy n="106" d="100"/>
        </p:scale>
        <p:origin x="496" y="184"/>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7/21/21</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7/21/21</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2008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2</a:t>
            </a:fld>
            <a:endParaRPr lang="en-US" dirty="0"/>
          </a:p>
        </p:txBody>
      </p:sp>
    </p:spTree>
    <p:extLst>
      <p:ext uri="{BB962C8B-B14F-4D97-AF65-F5344CB8AC3E}">
        <p14:creationId xmlns:p14="http://schemas.microsoft.com/office/powerpoint/2010/main" val="256269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dirty="0"/>
          </a:p>
        </p:txBody>
      </p:sp>
    </p:spTree>
    <p:extLst>
      <p:ext uri="{BB962C8B-B14F-4D97-AF65-F5344CB8AC3E}">
        <p14:creationId xmlns:p14="http://schemas.microsoft.com/office/powerpoint/2010/main" val="252854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8</a:t>
            </a:fld>
            <a:endParaRPr lang="en-US" dirty="0"/>
          </a:p>
        </p:txBody>
      </p:sp>
    </p:spTree>
    <p:extLst>
      <p:ext uri="{BB962C8B-B14F-4D97-AF65-F5344CB8AC3E}">
        <p14:creationId xmlns:p14="http://schemas.microsoft.com/office/powerpoint/2010/main" val="3536203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6412" y="0"/>
            <a:ext cx="5294313" cy="6858000"/>
          </a:xfrm>
          <a:prstGeom prst="rect">
            <a:avLst/>
          </a:prstGeom>
        </p:spPr>
      </p:pic>
      <p:pic>
        <p:nvPicPr>
          <p:cNvPr id="10" name="Graphic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2" y="0"/>
            <a:ext cx="6858000" cy="6858000"/>
          </a:xfrm>
          <a:prstGeom prst="rect">
            <a:avLst/>
          </a:prstGeom>
        </p:spPr>
      </p:pic>
      <p:pic>
        <p:nvPicPr>
          <p:cNvPr id="11" name="Graphic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8483" y="521171"/>
            <a:ext cx="6201033" cy="5815657"/>
          </a:xfrm>
          <a:prstGeom prst="rect">
            <a:avLst/>
          </a:prstGeom>
        </p:spPr>
      </p:pic>
      <p:sp>
        <p:nvSpPr>
          <p:cNvPr id="6" name="Text Placeholder Subtitle 1">
            <a:extLst>
              <a:ext uri="{FF2B5EF4-FFF2-40B4-BE49-F238E27FC236}">
                <a16:creationId xmlns:a16="http://schemas.microsoft.com/office/drawing/2014/main" id="{5A1F9EF5-B88C-405C-9168-EDE6A70749C5}"/>
              </a:ext>
            </a:extLst>
          </p:cNvPr>
          <p:cNvSpPr>
            <a:spLocks noGrp="1"/>
          </p:cNvSpPr>
          <p:nvPr>
            <p:ph type="body" sz="quarter" idx="10"/>
          </p:nvPr>
        </p:nvSpPr>
        <p:spPr>
          <a:xfrm>
            <a:off x="4214813" y="1752600"/>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id="{D2282B87-09AC-4246-8C13-92CF93907CBF}"/>
              </a:ext>
            </a:extLst>
          </p:cNvPr>
          <p:cNvSpPr>
            <a:spLocks noGrp="1"/>
          </p:cNvSpPr>
          <p:nvPr>
            <p:ph type="body" sz="quarter" idx="11"/>
          </p:nvPr>
        </p:nvSpPr>
        <p:spPr>
          <a:xfrm>
            <a:off x="4214813" y="4844142"/>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a:lnSpc>
                <a:spcPct val="95000"/>
              </a:lnSpc>
              <a:spcBef>
                <a:spcPts val="1866"/>
              </a:spcBef>
              <a:buClr>
                <a:schemeClr val="accent6">
                  <a:lumMod val="50000"/>
                </a:schemeClr>
              </a:buClr>
              <a:buSzPct val="100000"/>
              <a:buFontTx/>
            </a:pPr>
            <a:r>
              <a:rPr lang="en-US" dirty="0"/>
              <a:t>Add Title</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2605" y="990"/>
            <a:ext cx="5294313" cy="6858000"/>
          </a:xfrm>
          <a:prstGeom prst="rect">
            <a:avLst/>
          </a:prstGeom>
        </p:spPr>
      </p:pic>
      <p:pic>
        <p:nvPicPr>
          <p:cNvPr id="7" name="Graphic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rge Circle Layout_alterna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4512" y="0"/>
            <a:ext cx="5294313" cy="6858000"/>
          </a:xfrm>
          <a:prstGeom prst="rect">
            <a:avLst/>
          </a:prstGeom>
        </p:spPr>
      </p:pic>
      <p:pic>
        <p:nvPicPr>
          <p:cNvPr id="7" name="Graphic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per layout">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611" y="685800"/>
            <a:ext cx="8763002" cy="990600"/>
          </a:xfrm>
        </p:spPr>
        <p:txBody>
          <a:bodyPr anchor="t"/>
          <a:lstStyle>
            <a:lvl1pPr>
              <a:lnSpc>
                <a:spcPct val="100000"/>
              </a:lnSpc>
              <a:defRPr sz="4000" b="1">
                <a:solidFill>
                  <a:schemeClr val="accent1"/>
                </a:solidFill>
              </a:defRPr>
            </a:lvl1pPr>
          </a:lstStyle>
          <a:p>
            <a:r>
              <a:rPr lang="en-US"/>
              <a:t>Click to edit Master title style</a:t>
            </a:r>
            <a:endParaRPr dirty="0"/>
          </a:p>
        </p:txBody>
      </p:sp>
      <p:pic>
        <p:nvPicPr>
          <p:cNvPr id="4" name="Graphic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12" y="1309974"/>
            <a:ext cx="1830164" cy="4648200"/>
          </a:xfrm>
          <a:prstGeom prst="rect">
            <a:avLst/>
          </a:prstGeom>
        </p:spPr>
      </p:pic>
      <p:sp>
        <p:nvSpPr>
          <p:cNvPr id="8" name="Content Placeholder 2">
            <a:extLst>
              <a:ext uri="{FF2B5EF4-FFF2-40B4-BE49-F238E27FC236}">
                <a16:creationId xmlns:a16="http://schemas.microsoft.com/office/drawing/2014/main" id="{421512DC-20C8-4928-B94E-9F191902C57E}"/>
              </a:ext>
            </a:extLst>
          </p:cNvPr>
          <p:cNvSpPr>
            <a:spLocks noGrp="1"/>
          </p:cNvSpPr>
          <p:nvPr>
            <p:ph idx="10"/>
          </p:nvPr>
        </p:nvSpPr>
        <p:spPr>
          <a:xfrm>
            <a:off x="2741611" y="1828800"/>
            <a:ext cx="8763002"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7/21/21</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EB8F-68B5-45C7-B2E2-C7CEA0B52A93}"/>
              </a:ext>
            </a:extLst>
          </p:cNvPr>
          <p:cNvSpPr>
            <a:spLocks noGrp="1"/>
          </p:cNvSpPr>
          <p:nvPr>
            <p:ph type="title"/>
          </p:nvPr>
        </p:nvSpPr>
        <p:spPr>
          <a:xfrm>
            <a:off x="4234561" y="1676400"/>
            <a:ext cx="3757613" cy="2481941"/>
          </a:xfrm>
        </p:spPr>
        <p:txBody>
          <a:bodyPr>
            <a:normAutofit/>
          </a:bodyPr>
          <a:lstStyle/>
          <a:p>
            <a:r>
              <a:rPr lang="en-US" sz="5400" dirty="0"/>
              <a:t>How to Prioritize</a:t>
            </a:r>
          </a:p>
        </p:txBody>
      </p:sp>
      <p:sp>
        <p:nvSpPr>
          <p:cNvPr id="3" name="Text Placeholder 2">
            <a:extLst>
              <a:ext uri="{FF2B5EF4-FFF2-40B4-BE49-F238E27FC236}">
                <a16:creationId xmlns:a16="http://schemas.microsoft.com/office/drawing/2014/main" id="{BFB2E407-D5EB-4497-8CCA-679DF12520C7}"/>
              </a:ext>
            </a:extLst>
          </p:cNvPr>
          <p:cNvSpPr>
            <a:spLocks noGrp="1"/>
          </p:cNvSpPr>
          <p:nvPr>
            <p:ph type="body" sz="quarter" idx="11"/>
          </p:nvPr>
        </p:nvSpPr>
        <p:spPr>
          <a:xfrm>
            <a:off x="4234562" y="4038600"/>
            <a:ext cx="3757612" cy="609600"/>
          </a:xfrm>
        </p:spPr>
        <p:txBody>
          <a:bodyPr>
            <a:normAutofit/>
          </a:bodyPr>
          <a:lstStyle/>
          <a:p>
            <a:r>
              <a:rPr lang="en-US" sz="3200" dirty="0">
                <a:solidFill>
                  <a:schemeClr val="accent1"/>
                </a:solidFill>
              </a:rPr>
              <a:t>Nicole Fine</a:t>
            </a:r>
          </a:p>
        </p:txBody>
      </p:sp>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nSpc>
                <a:spcPct val="100000"/>
              </a:lnSpc>
            </a:pPr>
            <a:r>
              <a:rPr lang="en-US" sz="4000" b="1" dirty="0">
                <a:solidFill>
                  <a:schemeClr val="accent1"/>
                </a:solidFill>
              </a:rPr>
              <a:t>What is prioritizing?</a:t>
            </a:r>
          </a:p>
        </p:txBody>
      </p:sp>
      <p:sp>
        <p:nvSpPr>
          <p:cNvPr id="3" name="Content Placeholder 2"/>
          <p:cNvSpPr>
            <a:spLocks noGrp="1"/>
          </p:cNvSpPr>
          <p:nvPr>
            <p:ph idx="1"/>
          </p:nvPr>
        </p:nvSpPr>
        <p:spPr>
          <a:xfrm>
            <a:off x="455613" y="1828800"/>
            <a:ext cx="6516687" cy="4470400"/>
          </a:xfrm>
        </p:spPr>
        <p:txBody>
          <a:bodyPr vert="horz" lIns="121899" tIns="60949" rIns="121899" bIns="60949" rtlCol="0" anchor="t">
            <a:normAutofit/>
          </a:bodyPr>
          <a:lstStyle/>
          <a:p>
            <a:pPr marL="769620" lvl="1" indent="-342900"/>
            <a:r>
              <a:rPr lang="en-US" sz="2400" dirty="0"/>
              <a:t>Allows you to give your attention to tasks that are considered important and urgent while focusing on low priority tasks at a later time</a:t>
            </a:r>
          </a:p>
          <a:p>
            <a:pPr marL="769620" lvl="1" indent="-342900"/>
            <a:r>
              <a:rPr lang="en-US" sz="2400" dirty="0"/>
              <a:t>Creating priorities is necessary to complete everything that needs to be done</a:t>
            </a:r>
          </a:p>
          <a:p>
            <a:pPr marL="769620" lvl="1" indent="-342900"/>
            <a:r>
              <a:rPr lang="en-US" sz="2400" dirty="0"/>
              <a:t>If you create a to-do list and prioritize it, your productivity, sense of accomplishment, and confidence can raise to a whole new level</a:t>
            </a:r>
          </a:p>
        </p:txBody>
      </p:sp>
      <p:pic>
        <p:nvPicPr>
          <p:cNvPr id="4" name="Picture 3">
            <a:extLst>
              <a:ext uri="{FF2B5EF4-FFF2-40B4-BE49-F238E27FC236}">
                <a16:creationId xmlns:a16="http://schemas.microsoft.com/office/drawing/2014/main" id="{D0720314-C936-418A-A47A-89BF223562BB}"/>
              </a:ext>
            </a:extLst>
          </p:cNvPr>
          <p:cNvPicPr>
            <a:picLocks noChangeAspect="1"/>
          </p:cNvPicPr>
          <p:nvPr/>
        </p:nvPicPr>
        <p:blipFill>
          <a:blip r:embed="rId3"/>
          <a:stretch>
            <a:fillRect/>
          </a:stretch>
        </p:blipFill>
        <p:spPr>
          <a:xfrm>
            <a:off x="7389812" y="1828800"/>
            <a:ext cx="4343400" cy="3429000"/>
          </a:xfrm>
          <a:prstGeom prst="rect">
            <a:avLst/>
          </a:prstGeom>
        </p:spPr>
      </p:pic>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E1B2A2-AB8D-A749-83BF-90273FBD41B5}"/>
              </a:ext>
            </a:extLst>
          </p:cNvPr>
          <p:cNvSpPr>
            <a:spLocks noGrp="1"/>
          </p:cNvSpPr>
          <p:nvPr>
            <p:ph type="title"/>
          </p:nvPr>
        </p:nvSpPr>
        <p:spPr/>
        <p:txBody>
          <a:bodyPr anchor="t">
            <a:noAutofit/>
          </a:bodyPr>
          <a:lstStyle/>
          <a:p>
            <a:pPr>
              <a:lnSpc>
                <a:spcPct val="100000"/>
              </a:lnSpc>
            </a:pPr>
            <a:r>
              <a:rPr lang="en-US" sz="4000" b="1" dirty="0">
                <a:solidFill>
                  <a:schemeClr val="bg1"/>
                </a:solidFill>
              </a:rPr>
              <a:t>Why is it difficult?</a:t>
            </a:r>
          </a:p>
        </p:txBody>
      </p:sp>
      <p:sp>
        <p:nvSpPr>
          <p:cNvPr id="3" name="Content Placeholder 2"/>
          <p:cNvSpPr>
            <a:spLocks noGrp="1"/>
          </p:cNvSpPr>
          <p:nvPr>
            <p:ph idx="1"/>
          </p:nvPr>
        </p:nvSpPr>
        <p:spPr>
          <a:xfrm>
            <a:off x="720725" y="1600200"/>
            <a:ext cx="6288088" cy="4470400"/>
          </a:xfrm>
        </p:spPr>
        <p:txBody>
          <a:bodyPr vert="horz" lIns="121899" tIns="60949" rIns="121899" bIns="60949" rtlCol="0" anchor="t">
            <a:normAutofit lnSpcReduction="10000"/>
          </a:bodyPr>
          <a:lstStyle/>
          <a:p>
            <a:pPr marL="0" indent="0">
              <a:buClr>
                <a:schemeClr val="bg1"/>
              </a:buClr>
              <a:buNone/>
            </a:pPr>
            <a:r>
              <a:rPr lang="en-US" sz="2400" b="1" dirty="0">
                <a:solidFill>
                  <a:schemeClr val="bg1"/>
                </a:solidFill>
              </a:rPr>
              <a:t>You feel like you need to do everything at once!</a:t>
            </a:r>
          </a:p>
          <a:p>
            <a:pPr marL="304165" indent="-304165"/>
            <a:r>
              <a:rPr lang="en-US" sz="2200" dirty="0"/>
              <a:t>With ADHD, you may want to complete everything at once because you are either excited to start or because you have a lot to catch up on</a:t>
            </a:r>
          </a:p>
          <a:p>
            <a:pPr marL="304165" indent="-304165"/>
            <a:r>
              <a:rPr lang="en-US" sz="2200" dirty="0"/>
              <a:t>Since you have to focus on one task at a time and leave other tasks unattended, it can create a sense of panic, second guessing, and guilt</a:t>
            </a:r>
          </a:p>
          <a:p>
            <a:pPr marL="304165" indent="-304165"/>
            <a:r>
              <a:rPr lang="en-US" sz="2200" dirty="0"/>
              <a:t>In the beginning, prioritizing may seem overwhelming, leading to unproductivity and lack of motivation</a:t>
            </a:r>
          </a:p>
          <a:p>
            <a:pPr marL="304165" indent="-304165">
              <a:buClr>
                <a:schemeClr val="bg1"/>
              </a:buClr>
            </a:pPr>
            <a:endParaRPr lang="en-US" sz="2000" dirty="0">
              <a:solidFill>
                <a:schemeClr val="bg1"/>
              </a:solidFill>
            </a:endParaRPr>
          </a:p>
        </p:txBody>
      </p:sp>
      <p:pic>
        <p:nvPicPr>
          <p:cNvPr id="1026" name="Picture 2" descr="Prioritize Your Business Goals to Run Your Company Well﻿">
            <a:extLst>
              <a:ext uri="{FF2B5EF4-FFF2-40B4-BE49-F238E27FC236}">
                <a16:creationId xmlns:a16="http://schemas.microsoft.com/office/drawing/2014/main" id="{1E3B52F9-E8D3-437B-B5C5-D49BCC120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12" y="1795272"/>
            <a:ext cx="437392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2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379412" y="1143000"/>
            <a:ext cx="3886199" cy="2133598"/>
          </a:xfrm>
        </p:spPr>
        <p:txBody>
          <a:bodyPr/>
          <a:lstStyle/>
          <a:p>
            <a:pPr algn="ctr"/>
            <a:r>
              <a:rPr lang="en-US" dirty="0">
                <a:solidFill>
                  <a:schemeClr val="accent4"/>
                </a:solidFill>
              </a:rPr>
              <a:t>Feel like there is no time to prioritize</a:t>
            </a:r>
          </a:p>
        </p:txBody>
      </p:sp>
      <p:pic>
        <p:nvPicPr>
          <p:cNvPr id="2" name="Graphic 1" descr="sketch of a few books with a pencil">
            <a:extLst>
              <a:ext uri="{FF2B5EF4-FFF2-40B4-BE49-F238E27FC236}">
                <a16:creationId xmlns:a16="http://schemas.microsoft.com/office/drawing/2014/main" id="{06389758-9BA9-4795-A7A1-3F2CF0EE0C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4612" y="4320878"/>
            <a:ext cx="1905000" cy="2228850"/>
          </a:xfrm>
          <a:prstGeom prst="rect">
            <a:avLst/>
          </a:prstGeom>
        </p:spPr>
      </p:pic>
      <p:sp>
        <p:nvSpPr>
          <p:cNvPr id="4" name="Text Placeholder 3">
            <a:extLst>
              <a:ext uri="{FF2B5EF4-FFF2-40B4-BE49-F238E27FC236}">
                <a16:creationId xmlns:a16="http://schemas.microsoft.com/office/drawing/2014/main" id="{04003271-B7B6-40B9-B32A-F24DDAFF2AB5}"/>
              </a:ext>
            </a:extLst>
          </p:cNvPr>
          <p:cNvSpPr>
            <a:spLocks noGrp="1"/>
          </p:cNvSpPr>
          <p:nvPr>
            <p:ph type="body" sz="quarter" idx="11"/>
          </p:nvPr>
        </p:nvSpPr>
        <p:spPr>
          <a:xfrm>
            <a:off x="6094412" y="1524000"/>
            <a:ext cx="5410200" cy="4343400"/>
          </a:xfrm>
        </p:spPr>
        <p:txBody>
          <a:bodyPr>
            <a:normAutofit lnSpcReduction="10000"/>
          </a:bodyPr>
          <a:lstStyle/>
          <a:p>
            <a:pPr>
              <a:buClr>
                <a:schemeClr val="bg1"/>
              </a:buClr>
            </a:pPr>
            <a:r>
              <a:rPr lang="en-US" sz="2200" dirty="0">
                <a:solidFill>
                  <a:schemeClr val="bg1"/>
                </a:solidFill>
              </a:rPr>
              <a:t>Right now, your life is full of demands</a:t>
            </a:r>
          </a:p>
          <a:p>
            <a:pPr lvl="1">
              <a:buClr>
                <a:schemeClr val="bg1"/>
              </a:buClr>
              <a:buFont typeface="Courier New" panose="02070309020205020404" pitchFamily="49" charset="0"/>
              <a:buChar char="o"/>
            </a:pPr>
            <a:r>
              <a:rPr lang="en-US" sz="2200" dirty="0">
                <a:solidFill>
                  <a:schemeClr val="bg1"/>
                </a:solidFill>
              </a:rPr>
              <a:t>School</a:t>
            </a:r>
          </a:p>
          <a:p>
            <a:pPr lvl="1">
              <a:buClr>
                <a:schemeClr val="bg1"/>
              </a:buClr>
              <a:buFont typeface="Courier New" panose="02070309020205020404" pitchFamily="49" charset="0"/>
              <a:buChar char="o"/>
            </a:pPr>
            <a:r>
              <a:rPr lang="en-US" sz="2200" dirty="0">
                <a:solidFill>
                  <a:schemeClr val="bg1"/>
                </a:solidFill>
              </a:rPr>
              <a:t>Work</a:t>
            </a:r>
          </a:p>
          <a:p>
            <a:pPr lvl="1">
              <a:buClr>
                <a:schemeClr val="bg1"/>
              </a:buClr>
              <a:buFont typeface="Courier New" panose="02070309020205020404" pitchFamily="49" charset="0"/>
              <a:buChar char="o"/>
            </a:pPr>
            <a:r>
              <a:rPr lang="en-US" sz="2200" dirty="0">
                <a:solidFill>
                  <a:schemeClr val="bg1"/>
                </a:solidFill>
              </a:rPr>
              <a:t>Social life</a:t>
            </a:r>
          </a:p>
          <a:p>
            <a:pPr lvl="1">
              <a:buClr>
                <a:schemeClr val="bg1"/>
              </a:buClr>
              <a:buFont typeface="Courier New" panose="02070309020205020404" pitchFamily="49" charset="0"/>
              <a:buChar char="o"/>
            </a:pPr>
            <a:r>
              <a:rPr lang="en-US" sz="2200" dirty="0">
                <a:solidFill>
                  <a:schemeClr val="bg1"/>
                </a:solidFill>
              </a:rPr>
              <a:t>You time</a:t>
            </a:r>
          </a:p>
          <a:p>
            <a:pPr marL="304747" marR="0" lvl="0" indent="-304747" algn="l" defTabSz="1218987" rtl="0" eaLnBrk="1" fontAlgn="auto" latinLnBrk="0" hangingPunct="1">
              <a:lnSpc>
                <a:spcPct val="95000"/>
              </a:lnSpc>
              <a:spcBef>
                <a:spcPts val="1866"/>
              </a:spcBef>
              <a:spcAft>
                <a:spcPts val="0"/>
              </a:spcAft>
              <a:buClr>
                <a:prstClr val="white"/>
              </a:buClr>
              <a:buSzPct val="100000"/>
              <a:buFont typeface="Arial" pitchFamily="34" charset="0"/>
              <a:buChar char="•"/>
              <a:tabLst/>
              <a:defRPr/>
            </a:pPr>
            <a:r>
              <a:rPr lang="en-US" sz="2200" dirty="0">
                <a:solidFill>
                  <a:prstClr val="white"/>
                </a:solidFill>
                <a:latin typeface="Quire Sans"/>
              </a:rPr>
              <a:t>Y</a:t>
            </a:r>
            <a:r>
              <a:rPr kumimoji="0" lang="en-US" sz="2200" b="0" i="0" u="none" strike="noStrike" kern="1200" cap="none" spc="0" normalizeH="0" baseline="0" noProof="0" dirty="0" err="1">
                <a:ln>
                  <a:noFill/>
                </a:ln>
                <a:solidFill>
                  <a:prstClr val="white"/>
                </a:solidFill>
                <a:effectLst/>
                <a:uLnTx/>
                <a:uFillTx/>
                <a:latin typeface="Quire Sans"/>
                <a:ea typeface="+mn-ea"/>
                <a:cs typeface="+mn-cs"/>
              </a:rPr>
              <a:t>ou</a:t>
            </a:r>
            <a:r>
              <a:rPr kumimoji="0" lang="en-US" sz="2200" b="0" i="0" u="none" strike="noStrike" kern="1200" cap="none" spc="0" normalizeH="0" baseline="0" noProof="0" dirty="0">
                <a:ln>
                  <a:noFill/>
                </a:ln>
                <a:solidFill>
                  <a:prstClr val="white"/>
                </a:solidFill>
                <a:effectLst/>
                <a:uLnTx/>
                <a:uFillTx/>
                <a:latin typeface="Quire Sans"/>
                <a:ea typeface="+mn-ea"/>
                <a:cs typeface="+mn-cs"/>
              </a:rPr>
              <a:t> may be so busy trying to respond to things that come your way, you feel like there is no right time to start</a:t>
            </a:r>
          </a:p>
          <a:p>
            <a:pPr marL="304747" marR="0" lvl="0" indent="-304747" algn="l" defTabSz="1218987" rtl="0" eaLnBrk="1" fontAlgn="auto" latinLnBrk="0" hangingPunct="1">
              <a:lnSpc>
                <a:spcPct val="95000"/>
              </a:lnSpc>
              <a:spcBef>
                <a:spcPts val="1866"/>
              </a:spcBef>
              <a:spcAft>
                <a:spcPts val="0"/>
              </a:spcAft>
              <a:buClr>
                <a:prstClr val="white"/>
              </a:buClr>
              <a:buSzPct val="100000"/>
              <a:buFont typeface="Arial" pitchFamily="34" charset="0"/>
              <a:buChar char="•"/>
              <a:tabLst/>
              <a:defRPr/>
            </a:pPr>
            <a:r>
              <a:rPr kumimoji="0" lang="en-US" sz="2200" b="0" i="0" u="none" strike="noStrike" kern="1200" cap="none" spc="0" normalizeH="0" baseline="0" noProof="0" dirty="0">
                <a:ln>
                  <a:noFill/>
                </a:ln>
                <a:solidFill>
                  <a:prstClr val="white"/>
                </a:solidFill>
                <a:effectLst/>
                <a:uLnTx/>
                <a:uFillTx/>
                <a:latin typeface="Quire Sans"/>
                <a:ea typeface="+mn-ea"/>
                <a:cs typeface="+mn-cs"/>
              </a:rPr>
              <a:t>Taking time to plan and prioritize may feel like a luxury that you will get to some day. But when will that day come?</a:t>
            </a:r>
          </a:p>
          <a:p>
            <a:pPr lvl="1">
              <a:buClr>
                <a:schemeClr val="bg1"/>
              </a:buClr>
              <a:buFont typeface="Courier New" panose="02070309020205020404" pitchFamily="49" charset="0"/>
              <a:buChar char="o"/>
            </a:pPr>
            <a:endParaRPr lang="en-US" dirty="0">
              <a:solidFill>
                <a:schemeClr val="bg1"/>
              </a:solidFill>
            </a:endParaRPr>
          </a:p>
          <a:p>
            <a:endParaRPr lang="en-US" dirty="0"/>
          </a:p>
        </p:txBody>
      </p:sp>
    </p:spTree>
    <p:extLst>
      <p:ext uri="{BB962C8B-B14F-4D97-AF65-F5344CB8AC3E}">
        <p14:creationId xmlns:p14="http://schemas.microsoft.com/office/powerpoint/2010/main" val="22991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95AC-828B-BF48-8A81-64460C8344D0}"/>
              </a:ext>
            </a:extLst>
          </p:cNvPr>
          <p:cNvSpPr>
            <a:spLocks noGrp="1"/>
          </p:cNvSpPr>
          <p:nvPr>
            <p:ph type="title"/>
          </p:nvPr>
        </p:nvSpPr>
        <p:spPr/>
        <p:txBody>
          <a:bodyPr>
            <a:normAutofit fontScale="90000"/>
          </a:bodyPr>
          <a:lstStyle/>
          <a:p>
            <a:r>
              <a:rPr lang="en-US" dirty="0"/>
              <a:t>Decision making is tough!</a:t>
            </a:r>
          </a:p>
        </p:txBody>
      </p:sp>
      <p:sp>
        <p:nvSpPr>
          <p:cNvPr id="3" name="Content Placeholder 2">
            <a:extLst>
              <a:ext uri="{FF2B5EF4-FFF2-40B4-BE49-F238E27FC236}">
                <a16:creationId xmlns:a16="http://schemas.microsoft.com/office/drawing/2014/main" id="{11501951-E820-9A40-A58A-02C9B6F6CE8C}"/>
              </a:ext>
            </a:extLst>
          </p:cNvPr>
          <p:cNvSpPr>
            <a:spLocks noGrp="1"/>
          </p:cNvSpPr>
          <p:nvPr>
            <p:ph idx="1"/>
          </p:nvPr>
        </p:nvSpPr>
        <p:spPr/>
        <p:txBody>
          <a:bodyPr vert="horz" lIns="121899" tIns="60949" rIns="121899" bIns="60949" rtlCol="0" anchor="t">
            <a:normAutofit/>
          </a:bodyPr>
          <a:lstStyle/>
          <a:p>
            <a:pPr marL="304165" indent="-304165">
              <a:buClr>
                <a:schemeClr val="tx1"/>
              </a:buClr>
            </a:pPr>
            <a:r>
              <a:rPr lang="en-US" dirty="0"/>
              <a:t>When you prioritize, you have to say no to some things and yes to others which can be difficult</a:t>
            </a:r>
          </a:p>
          <a:p>
            <a:pPr marL="304165" indent="-304165">
              <a:buClr>
                <a:schemeClr val="tx1"/>
              </a:buClr>
            </a:pPr>
            <a:r>
              <a:rPr lang="en-US" dirty="0">
                <a:ea typeface="+mn-lt"/>
                <a:cs typeface="+mn-lt"/>
              </a:rPr>
              <a:t>Important to keep in mind the possible outcome of the decision </a:t>
            </a:r>
          </a:p>
          <a:p>
            <a:pPr marL="730885" lvl="1" indent="-304165">
              <a:buClr>
                <a:schemeClr val="tx1"/>
              </a:buClr>
            </a:pPr>
            <a:r>
              <a:rPr lang="en-US" dirty="0">
                <a:ea typeface="+mn-lt"/>
                <a:cs typeface="+mn-lt"/>
              </a:rPr>
              <a:t>Hanging out with friends vs. starting a paper</a:t>
            </a:r>
          </a:p>
          <a:p>
            <a:pPr marL="730885" lvl="1" indent="-304165">
              <a:buClr>
                <a:schemeClr val="tx1"/>
              </a:buClr>
            </a:pPr>
            <a:r>
              <a:rPr lang="en-US" dirty="0">
                <a:ea typeface="+mn-lt"/>
                <a:cs typeface="+mn-lt"/>
              </a:rPr>
              <a:t>Binge watching favorite show vs. not attending zoom class</a:t>
            </a:r>
          </a:p>
          <a:p>
            <a:pPr marL="730885" lvl="1" indent="-304165">
              <a:buClr>
                <a:schemeClr val="tx1"/>
              </a:buClr>
            </a:pPr>
            <a:r>
              <a:rPr lang="en-US" dirty="0">
                <a:ea typeface="+mn-lt"/>
                <a:cs typeface="+mn-lt"/>
              </a:rPr>
              <a:t>Browsing social media vs. doing chores or errands</a:t>
            </a:r>
          </a:p>
          <a:p>
            <a:pPr marL="730885" lvl="1" indent="-304165">
              <a:buClr>
                <a:schemeClr val="tx1"/>
              </a:buClr>
            </a:pPr>
            <a:endParaRPr lang="en-US" dirty="0"/>
          </a:p>
        </p:txBody>
      </p:sp>
      <p:pic>
        <p:nvPicPr>
          <p:cNvPr id="2050" name="Picture 2" descr="7,864 Person Using Phone Bed Photos - Free &amp;amp; Royalty-Free Stock Photos from  Dreamstime">
            <a:extLst>
              <a:ext uri="{FF2B5EF4-FFF2-40B4-BE49-F238E27FC236}">
                <a16:creationId xmlns:a16="http://schemas.microsoft.com/office/drawing/2014/main" id="{B223C32E-AB78-4A59-9C9F-E6FB1E22F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2" y="1447800"/>
            <a:ext cx="3123772" cy="20812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lood-of-laundry-pile - Rocking Mama&amp;#39;s Blog">
            <a:extLst>
              <a:ext uri="{FF2B5EF4-FFF2-40B4-BE49-F238E27FC236}">
                <a16:creationId xmlns:a16="http://schemas.microsoft.com/office/drawing/2014/main" id="{1D2631CE-A069-45E5-93DE-FFE1B29BC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412" y="3810000"/>
            <a:ext cx="3123772" cy="254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69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E1B2A2-AB8D-A749-83BF-90273FBD41B5}"/>
              </a:ext>
            </a:extLst>
          </p:cNvPr>
          <p:cNvSpPr>
            <a:spLocks noGrp="1"/>
          </p:cNvSpPr>
          <p:nvPr>
            <p:ph type="title"/>
          </p:nvPr>
        </p:nvSpPr>
        <p:spPr/>
        <p:txBody>
          <a:bodyPr anchor="t">
            <a:noAutofit/>
          </a:bodyPr>
          <a:lstStyle/>
          <a:p>
            <a:pPr>
              <a:lnSpc>
                <a:spcPct val="100000"/>
              </a:lnSpc>
            </a:pPr>
            <a:r>
              <a:rPr lang="en-US" sz="4000" b="1" dirty="0">
                <a:solidFill>
                  <a:schemeClr val="bg1"/>
                </a:solidFill>
              </a:rPr>
              <a:t>Being realistic</a:t>
            </a:r>
          </a:p>
        </p:txBody>
      </p:sp>
      <p:sp>
        <p:nvSpPr>
          <p:cNvPr id="3" name="Content Placeholder 2"/>
          <p:cNvSpPr>
            <a:spLocks noGrp="1"/>
          </p:cNvSpPr>
          <p:nvPr>
            <p:ph idx="1"/>
          </p:nvPr>
        </p:nvSpPr>
        <p:spPr/>
        <p:txBody>
          <a:bodyPr vert="horz" lIns="121899" tIns="60949" rIns="121899" bIns="60949" rtlCol="0" anchor="t">
            <a:normAutofit/>
          </a:bodyPr>
          <a:lstStyle/>
          <a:p>
            <a:pPr marL="304165" indent="-304165">
              <a:buClr>
                <a:schemeClr val="bg1"/>
              </a:buClr>
            </a:pPr>
            <a:r>
              <a:rPr lang="en-US" sz="2400" dirty="0"/>
              <a:t>Prioritizing involves being realistic</a:t>
            </a:r>
          </a:p>
          <a:p>
            <a:pPr marL="304165" indent="-304165">
              <a:buClr>
                <a:schemeClr val="bg1"/>
              </a:buClr>
            </a:pPr>
            <a:r>
              <a:rPr lang="en-US" sz="2400" dirty="0"/>
              <a:t>If you have an accurate estimate of how long tasks take, it will be easier to organize and prioritize tasks</a:t>
            </a:r>
          </a:p>
          <a:p>
            <a:pPr marL="304165" indent="-304165">
              <a:buClr>
                <a:schemeClr val="bg1"/>
              </a:buClr>
            </a:pPr>
            <a:r>
              <a:rPr lang="en-US" sz="2400" dirty="0"/>
              <a:t>If you aren’t realistic about time and everything on your agenda, you may think you can get more done in a day than generally possible</a:t>
            </a:r>
          </a:p>
        </p:txBody>
      </p:sp>
      <p:pic>
        <p:nvPicPr>
          <p:cNvPr id="3074" name="Picture 2" descr="Clock happy cute character illustration 2043785 Vector Art at Vecteezy">
            <a:extLst>
              <a:ext uri="{FF2B5EF4-FFF2-40B4-BE49-F238E27FC236}">
                <a16:creationId xmlns:a16="http://schemas.microsoft.com/office/drawing/2014/main" id="{228D46EA-0A22-4B4A-94A1-906C3C3D2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2" y="2362200"/>
            <a:ext cx="3425317" cy="342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37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25F3-5108-4BB7-AC02-6274BF6BEE6A}"/>
              </a:ext>
            </a:extLst>
          </p:cNvPr>
          <p:cNvSpPr>
            <a:spLocks noGrp="1"/>
          </p:cNvSpPr>
          <p:nvPr>
            <p:ph type="title"/>
          </p:nvPr>
        </p:nvSpPr>
        <p:spPr>
          <a:xfrm>
            <a:off x="720725" y="457200"/>
            <a:ext cx="5562600" cy="1143000"/>
          </a:xfrm>
        </p:spPr>
        <p:txBody>
          <a:bodyPr>
            <a:normAutofit fontScale="90000"/>
          </a:bodyPr>
          <a:lstStyle/>
          <a:p>
            <a:r>
              <a:rPr lang="en-US" dirty="0"/>
              <a:t>Don’t prioritize by default!</a:t>
            </a:r>
          </a:p>
        </p:txBody>
      </p:sp>
      <p:sp>
        <p:nvSpPr>
          <p:cNvPr id="3" name="Content Placeholder 2">
            <a:extLst>
              <a:ext uri="{FF2B5EF4-FFF2-40B4-BE49-F238E27FC236}">
                <a16:creationId xmlns:a16="http://schemas.microsoft.com/office/drawing/2014/main" id="{81910928-2337-456D-96E3-59D95B4DC7DD}"/>
              </a:ext>
            </a:extLst>
          </p:cNvPr>
          <p:cNvSpPr>
            <a:spLocks noGrp="1"/>
          </p:cNvSpPr>
          <p:nvPr>
            <p:ph idx="1"/>
          </p:nvPr>
        </p:nvSpPr>
        <p:spPr>
          <a:xfrm>
            <a:off x="720725" y="1600200"/>
            <a:ext cx="8726487" cy="4470400"/>
          </a:xfrm>
        </p:spPr>
        <p:txBody>
          <a:bodyPr/>
          <a:lstStyle/>
          <a:p>
            <a:pPr marL="0" indent="0">
              <a:buNone/>
            </a:pPr>
            <a:r>
              <a:rPr lang="en-US" b="0" i="0" dirty="0">
                <a:solidFill>
                  <a:srgbClr val="333333"/>
                </a:solidFill>
                <a:effectLst/>
              </a:rPr>
              <a:t>Because we can only do one thing at a time, if you don’t actively prioritize then you prioritize by default.</a:t>
            </a:r>
            <a:endParaRPr lang="en-US" dirty="0">
              <a:highlight>
                <a:srgbClr val="FFFF00"/>
              </a:highlight>
            </a:endParaRPr>
          </a:p>
          <a:p>
            <a:r>
              <a:rPr lang="en-US" dirty="0">
                <a:highlight>
                  <a:srgbClr val="FFFF00"/>
                </a:highlight>
              </a:rPr>
              <a:t>Littlest first</a:t>
            </a:r>
            <a:r>
              <a:rPr lang="en-US" dirty="0"/>
              <a:t>: You do the smallest things on your list first. Even though finishing them feels great, they are often not the most important. And now you may not have time for the bigger task. </a:t>
            </a:r>
          </a:p>
          <a:p>
            <a:r>
              <a:rPr lang="en-US" dirty="0">
                <a:highlight>
                  <a:srgbClr val="FFFF00"/>
                </a:highlight>
              </a:rPr>
              <a:t>Easy</a:t>
            </a:r>
            <a:r>
              <a:rPr lang="en-US" dirty="0"/>
              <a:t>: You pick something because it feels the easiest. This means you may be saving the hardest things for last, which is an avoidance strategy. </a:t>
            </a:r>
          </a:p>
          <a:p>
            <a:r>
              <a:rPr lang="en-US" dirty="0">
                <a:highlight>
                  <a:srgbClr val="FFFF00"/>
                </a:highlight>
              </a:rPr>
              <a:t>Out of habit</a:t>
            </a:r>
            <a:r>
              <a:rPr lang="en-US" dirty="0"/>
              <a:t>: Completing things in order you typically do them, instead of order of importance.</a:t>
            </a:r>
          </a:p>
          <a:p>
            <a:r>
              <a:rPr lang="en-US" dirty="0">
                <a:highlight>
                  <a:srgbClr val="FFFF00"/>
                </a:highlight>
              </a:rPr>
              <a:t>When you feel like it</a:t>
            </a:r>
            <a:r>
              <a:rPr lang="en-US" dirty="0"/>
              <a:t>: </a:t>
            </a:r>
            <a:r>
              <a:rPr lang="en-US" b="0" i="0" dirty="0">
                <a:solidFill>
                  <a:srgbClr val="333333"/>
                </a:solidFill>
                <a:effectLst/>
              </a:rPr>
              <a:t>You might find you wait until you ‘feel’ like doing the task or are ‘in the mood.”</a:t>
            </a:r>
            <a:endParaRPr lang="en-US" dirty="0"/>
          </a:p>
        </p:txBody>
      </p:sp>
    </p:spTree>
    <p:extLst>
      <p:ext uri="{BB962C8B-B14F-4D97-AF65-F5344CB8AC3E}">
        <p14:creationId xmlns:p14="http://schemas.microsoft.com/office/powerpoint/2010/main" val="411292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3039-F0D7-4255-8290-BDC6D98D1546}"/>
              </a:ext>
            </a:extLst>
          </p:cNvPr>
          <p:cNvSpPr>
            <a:spLocks noGrp="1"/>
          </p:cNvSpPr>
          <p:nvPr>
            <p:ph type="title"/>
          </p:nvPr>
        </p:nvSpPr>
        <p:spPr/>
        <p:txBody>
          <a:bodyPr>
            <a:noAutofit/>
          </a:bodyPr>
          <a:lstStyle/>
          <a:p>
            <a:r>
              <a:rPr lang="en-US" b="1" dirty="0"/>
              <a:t>Eisenhower Matrix</a:t>
            </a:r>
            <a:endParaRPr lang="en-US" dirty="0"/>
          </a:p>
        </p:txBody>
      </p:sp>
      <p:sp>
        <p:nvSpPr>
          <p:cNvPr id="3" name="Content Placeholder 2"/>
          <p:cNvSpPr>
            <a:spLocks noGrp="1"/>
          </p:cNvSpPr>
          <p:nvPr>
            <p:ph idx="10"/>
          </p:nvPr>
        </p:nvSpPr>
        <p:spPr>
          <a:xfrm>
            <a:off x="2132012" y="2237006"/>
            <a:ext cx="4113212" cy="3632945"/>
          </a:xfrm>
        </p:spPr>
        <p:txBody>
          <a:bodyPr>
            <a:normAutofit fontScale="92500" lnSpcReduction="20000"/>
          </a:bodyPr>
          <a:lstStyle/>
          <a:p>
            <a:r>
              <a:rPr lang="en-US" sz="2800" dirty="0"/>
              <a:t>When prioritizing, it is important to view what you have planned for the day, and decide what tasks you will complete first</a:t>
            </a:r>
          </a:p>
          <a:p>
            <a:r>
              <a:rPr lang="en-US" sz="2800" dirty="0"/>
              <a:t>This tool will help you rate tasks based on importance, and time sensitivity</a:t>
            </a:r>
          </a:p>
          <a:p>
            <a:pPr>
              <a:buClr>
                <a:schemeClr val="tx1"/>
              </a:buClr>
            </a:pPr>
            <a:endParaRPr lang="en-US" sz="2000" dirty="0"/>
          </a:p>
        </p:txBody>
      </p:sp>
      <p:pic>
        <p:nvPicPr>
          <p:cNvPr id="4098" name="Picture 2" descr="How to Succeed in School Without Really Trying — Eisenhower Matrix">
            <a:extLst>
              <a:ext uri="{FF2B5EF4-FFF2-40B4-BE49-F238E27FC236}">
                <a16:creationId xmlns:a16="http://schemas.microsoft.com/office/drawing/2014/main" id="{67D7DB9A-527C-4B82-8EA9-DF8BB4722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2" y="1472455"/>
            <a:ext cx="4638675" cy="516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6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E765-DA53-44B8-8718-0B0704CC5244}"/>
              </a:ext>
            </a:extLst>
          </p:cNvPr>
          <p:cNvSpPr>
            <a:spLocks noGrp="1"/>
          </p:cNvSpPr>
          <p:nvPr>
            <p:ph type="title"/>
          </p:nvPr>
        </p:nvSpPr>
        <p:spPr/>
        <p:txBody>
          <a:bodyPr/>
          <a:lstStyle/>
          <a:p>
            <a:r>
              <a:rPr lang="en-US" dirty="0"/>
              <a:t>Reward yourself</a:t>
            </a:r>
          </a:p>
        </p:txBody>
      </p:sp>
      <p:sp>
        <p:nvSpPr>
          <p:cNvPr id="3" name="Content Placeholder 2">
            <a:extLst>
              <a:ext uri="{FF2B5EF4-FFF2-40B4-BE49-F238E27FC236}">
                <a16:creationId xmlns:a16="http://schemas.microsoft.com/office/drawing/2014/main" id="{99F73DF1-FCA8-49ED-B2A3-A03685553567}"/>
              </a:ext>
            </a:extLst>
          </p:cNvPr>
          <p:cNvSpPr>
            <a:spLocks noGrp="1"/>
          </p:cNvSpPr>
          <p:nvPr>
            <p:ph idx="1"/>
          </p:nvPr>
        </p:nvSpPr>
        <p:spPr/>
        <p:txBody>
          <a:bodyPr/>
          <a:lstStyle/>
          <a:p>
            <a:r>
              <a:rPr lang="en-US" dirty="0"/>
              <a:t>It’s important to reward yourself for all of the hard work that you do!</a:t>
            </a:r>
          </a:p>
          <a:p>
            <a:r>
              <a:rPr lang="en-US" dirty="0"/>
              <a:t>Life has challenges, and everyone needs a break at some point</a:t>
            </a:r>
          </a:p>
          <a:p>
            <a:r>
              <a:rPr lang="en-US" dirty="0"/>
              <a:t>After completing a task, reward yourself with some self care</a:t>
            </a:r>
          </a:p>
          <a:p>
            <a:pPr lvl="1"/>
            <a:r>
              <a:rPr lang="en-US" dirty="0"/>
              <a:t>Video games</a:t>
            </a:r>
          </a:p>
          <a:p>
            <a:pPr lvl="1"/>
            <a:r>
              <a:rPr lang="en-US" dirty="0"/>
              <a:t>Yoga</a:t>
            </a:r>
          </a:p>
          <a:p>
            <a:pPr lvl="1"/>
            <a:r>
              <a:rPr lang="en-US" dirty="0"/>
              <a:t>Favorite snack</a:t>
            </a:r>
          </a:p>
          <a:p>
            <a:pPr lvl="1"/>
            <a:r>
              <a:rPr lang="en-US" dirty="0"/>
              <a:t>Whatever makes you happy : )</a:t>
            </a:r>
          </a:p>
        </p:txBody>
      </p:sp>
      <p:pic>
        <p:nvPicPr>
          <p:cNvPr id="5122" name="Picture 2" descr="Reward yourself without food - BFit Long Island">
            <a:extLst>
              <a:ext uri="{FF2B5EF4-FFF2-40B4-BE49-F238E27FC236}">
                <a16:creationId xmlns:a16="http://schemas.microsoft.com/office/drawing/2014/main" id="{AC2D18B1-237E-4318-8F96-EBB8ECD2A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012" y="1847088"/>
            <a:ext cx="4968399" cy="362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4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penHousePresentation_Secondary_LH_v3" id="{A38E0FFE-ECDB-44BE-8577-D6512191ACD4}" vid="{4FA1BF9C-2DCC-46C6-8391-41CEACF18D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21F24C-180F-49A0-B2F6-EF47009CB8A4}">
  <ds:schemaRefs>
    <ds:schemaRef ds:uri="http://schemas.microsoft.com/sharepoint/v3/contenttype/forms"/>
  </ds:schemaRefs>
</ds:datastoreItem>
</file>

<file path=customXml/itemProps2.xml><?xml version="1.0" encoding="utf-8"?>
<ds:datastoreItem xmlns:ds="http://schemas.openxmlformats.org/officeDocument/2006/customXml" ds:itemID="{7589DED2-7065-407C-BB58-BE430B9CE57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tf00677232_win32</Template>
  <TotalTime>1513</TotalTime>
  <Words>589</Words>
  <Application>Microsoft Macintosh PowerPoint</Application>
  <PresentationFormat>Custom</PresentationFormat>
  <Paragraphs>50</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Century Gothic</vt:lpstr>
      <vt:lpstr>Courier New</vt:lpstr>
      <vt:lpstr>Quire Sans</vt:lpstr>
      <vt:lpstr>Sagona Book</vt:lpstr>
      <vt:lpstr>Class open house presentation</vt:lpstr>
      <vt:lpstr>How to Prioritize</vt:lpstr>
      <vt:lpstr>What is prioritizing?</vt:lpstr>
      <vt:lpstr>Why is it difficult?</vt:lpstr>
      <vt:lpstr>Feel like there is no time to prioritize</vt:lpstr>
      <vt:lpstr>Decision making is tough!</vt:lpstr>
      <vt:lpstr>Being realistic</vt:lpstr>
      <vt:lpstr>Don’t prioritize by default!</vt:lpstr>
      <vt:lpstr>Eisenhower Matrix</vt:lpstr>
      <vt:lpstr>Reward yourself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Prioritize</dc:title>
  <dc:creator>Nicole Fine</dc:creator>
  <cp:lastModifiedBy>Shannon Bernick</cp:lastModifiedBy>
  <cp:revision>19</cp:revision>
  <dcterms:created xsi:type="dcterms:W3CDTF">2021-07-12T00:38:42Z</dcterms:created>
  <dcterms:modified xsi:type="dcterms:W3CDTF">2021-07-21T16:52:52Z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