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1.xml" ContentType="application/inkml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ink/ink2.xml" ContentType="application/inkml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0" r:id="rId4"/>
  </p:sldMasterIdLst>
  <p:sldIdLst>
    <p:sldId id="274" r:id="rId5"/>
    <p:sldId id="258" r:id="rId6"/>
    <p:sldId id="280" r:id="rId7"/>
    <p:sldId id="273" r:id="rId8"/>
    <p:sldId id="284" r:id="rId9"/>
    <p:sldId id="285" r:id="rId10"/>
    <p:sldId id="282" r:id="rId11"/>
    <p:sldId id="286" r:id="rId12"/>
    <p:sldId id="287" r:id="rId13"/>
    <p:sldId id="288" r:id="rId14"/>
    <p:sldId id="266" r:id="rId15"/>
    <p:sldId id="267" r:id="rId16"/>
    <p:sldId id="270" r:id="rId17"/>
    <p:sldId id="281" r:id="rId18"/>
    <p:sldId id="291" r:id="rId19"/>
    <p:sldId id="290" r:id="rId20"/>
    <p:sldId id="283" r:id="rId21"/>
    <p:sldId id="292" r:id="rId22"/>
    <p:sldId id="27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annon Bernick" initials="SB" lastIdx="1" clrIdx="0">
    <p:extLst>
      <p:ext uri="{19B8F6BF-5375-455C-9EA6-DF929625EA0E}">
        <p15:presenceInfo xmlns:p15="http://schemas.microsoft.com/office/powerpoint/2012/main" userId="S::smb19q@fsu.edu::963ab3bc-0875-43f0-8ece-d9b090c4610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F13"/>
    <a:srgbClr val="FC7011"/>
    <a:srgbClr val="1F0001"/>
    <a:srgbClr val="4800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24"/>
  </p:normalViewPr>
  <p:slideViewPr>
    <p:cSldViewPr snapToGrid="0" snapToObjects="1">
      <p:cViewPr varScale="1">
        <p:scale>
          <a:sx n="106" d="100"/>
          <a:sy n="106" d="100"/>
        </p:scale>
        <p:origin x="79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hyperlink" Target="https://www.emergingedtech.com/2017/11/best-apps-for-student-goal-setting/" TargetMode="Externa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5" Type="http://schemas.openxmlformats.org/officeDocument/2006/relationships/hyperlink" Target="https://www.emergingedtech.com/2017/11/best-apps-for-student-goal-setting/" TargetMode="External"/><Relationship Id="rId4" Type="http://schemas.openxmlformats.org/officeDocument/2006/relationships/image" Target="../media/image1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5_2">
  <dgm:title val=""/>
  <dgm:desc val=""/>
  <dgm:catLst>
    <dgm:cat type="accent5" pri="15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EB6D23-F32B-4B08-B37E-28AB81359B6F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94B4A41F-38F6-4B71-9384-9321CAD41014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A plan for accomplishing an objective</a:t>
          </a:r>
        </a:p>
      </dgm:t>
    </dgm:pt>
    <dgm:pt modelId="{69928CE9-035B-433A-8CCF-64561C974F96}" type="parTrans" cxnId="{C9DE3417-8150-49C2-AA0C-A2840A61D250}">
      <dgm:prSet/>
      <dgm:spPr/>
      <dgm:t>
        <a:bodyPr/>
        <a:lstStyle/>
        <a:p>
          <a:endParaRPr lang="en-US"/>
        </a:p>
      </dgm:t>
    </dgm:pt>
    <dgm:pt modelId="{AF8F6D63-F1A0-4FB7-A41A-9F7EA9C9E7A9}" type="sibTrans" cxnId="{C9DE3417-8150-49C2-AA0C-A2840A61D250}">
      <dgm:prSet/>
      <dgm:spPr/>
      <dgm:t>
        <a:bodyPr/>
        <a:lstStyle/>
        <a:p>
          <a:endParaRPr lang="en-US"/>
        </a:p>
      </dgm:t>
    </dgm:pt>
    <dgm:pt modelId="{E6F86769-C4D9-4A8F-A1A1-0160CA3A7A52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Can be related to any aspect of your life</a:t>
          </a:r>
        </a:p>
      </dgm:t>
    </dgm:pt>
    <dgm:pt modelId="{38F5FF26-2814-490D-A86E-132E44CAF89D}" type="parTrans" cxnId="{FBA16432-6547-40B7-9F96-D162CBE01B6A}">
      <dgm:prSet/>
      <dgm:spPr/>
      <dgm:t>
        <a:bodyPr/>
        <a:lstStyle/>
        <a:p>
          <a:endParaRPr lang="en-US"/>
        </a:p>
      </dgm:t>
    </dgm:pt>
    <dgm:pt modelId="{D8FE5BEA-1ECA-4CA8-B322-43FB9840F6BB}" type="sibTrans" cxnId="{FBA16432-6547-40B7-9F96-D162CBE01B6A}">
      <dgm:prSet/>
      <dgm:spPr/>
      <dgm:t>
        <a:bodyPr/>
        <a:lstStyle/>
        <a:p>
          <a:endParaRPr lang="en-US"/>
        </a:p>
      </dgm:t>
    </dgm:pt>
    <dgm:pt modelId="{2B5DC4FA-5FE6-48CE-8203-B4BC416AE0F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School</a:t>
          </a:r>
        </a:p>
      </dgm:t>
    </dgm:pt>
    <dgm:pt modelId="{3A0B4FF9-1AB3-4904-820F-8271A05B47A4}" type="parTrans" cxnId="{A7737F95-2EBA-4A91-828A-0BFC3F428DEE}">
      <dgm:prSet/>
      <dgm:spPr/>
      <dgm:t>
        <a:bodyPr/>
        <a:lstStyle/>
        <a:p>
          <a:endParaRPr lang="en-US"/>
        </a:p>
      </dgm:t>
    </dgm:pt>
    <dgm:pt modelId="{912E9465-82F9-4C51-8020-0058CFDA5AE4}" type="sibTrans" cxnId="{A7737F95-2EBA-4A91-828A-0BFC3F428DEE}">
      <dgm:prSet/>
      <dgm:spPr/>
      <dgm:t>
        <a:bodyPr/>
        <a:lstStyle/>
        <a:p>
          <a:endParaRPr lang="en-US"/>
        </a:p>
      </dgm:t>
    </dgm:pt>
    <dgm:pt modelId="{0BDDD3DE-96B4-4B96-A495-358AFC24B77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Work</a:t>
          </a:r>
        </a:p>
      </dgm:t>
    </dgm:pt>
    <dgm:pt modelId="{671D6344-E29C-4AEA-9ADE-4E8D894C07ED}" type="parTrans" cxnId="{89078827-7717-4ECB-8E67-8F86FC158AD0}">
      <dgm:prSet/>
      <dgm:spPr/>
      <dgm:t>
        <a:bodyPr/>
        <a:lstStyle/>
        <a:p>
          <a:endParaRPr lang="en-US"/>
        </a:p>
      </dgm:t>
    </dgm:pt>
    <dgm:pt modelId="{523FAFAD-0CDC-417E-B1E9-CE85153358B3}" type="sibTrans" cxnId="{89078827-7717-4ECB-8E67-8F86FC158AD0}">
      <dgm:prSet/>
      <dgm:spPr/>
      <dgm:t>
        <a:bodyPr/>
        <a:lstStyle/>
        <a:p>
          <a:endParaRPr lang="en-US"/>
        </a:p>
      </dgm:t>
    </dgm:pt>
    <dgm:pt modelId="{67413D4D-FE24-4988-8258-52DDEB5C9ED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Self Care</a:t>
          </a:r>
        </a:p>
      </dgm:t>
    </dgm:pt>
    <dgm:pt modelId="{EA827D32-9CEC-4F63-9B56-98C9B2C6F537}" type="parTrans" cxnId="{A2808E9A-C3AD-42EA-90DB-187D1FC5DE42}">
      <dgm:prSet/>
      <dgm:spPr/>
      <dgm:t>
        <a:bodyPr/>
        <a:lstStyle/>
        <a:p>
          <a:endParaRPr lang="en-US"/>
        </a:p>
      </dgm:t>
    </dgm:pt>
    <dgm:pt modelId="{FB664FD3-FE98-4FA4-A9A4-D4254AFE5695}" type="sibTrans" cxnId="{A2808E9A-C3AD-42EA-90DB-187D1FC5DE42}">
      <dgm:prSet/>
      <dgm:spPr/>
      <dgm:t>
        <a:bodyPr/>
        <a:lstStyle/>
        <a:p>
          <a:endParaRPr lang="en-US"/>
        </a:p>
      </dgm:t>
    </dgm:pt>
    <dgm:pt modelId="{CDDD8C80-C88F-49A3-9D41-5C81A3E8FB2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Social Activities</a:t>
          </a:r>
        </a:p>
      </dgm:t>
    </dgm:pt>
    <dgm:pt modelId="{472D8716-8D49-4F35-B1F8-54CECCFC7849}" type="parTrans" cxnId="{0222F52C-D19D-49B9-853E-A3DC079317C7}">
      <dgm:prSet/>
      <dgm:spPr/>
      <dgm:t>
        <a:bodyPr/>
        <a:lstStyle/>
        <a:p>
          <a:endParaRPr lang="en-US"/>
        </a:p>
      </dgm:t>
    </dgm:pt>
    <dgm:pt modelId="{48EB5E7D-0D30-4BFB-98AE-222665E71B5E}" type="sibTrans" cxnId="{0222F52C-D19D-49B9-853E-A3DC079317C7}">
      <dgm:prSet/>
      <dgm:spPr/>
      <dgm:t>
        <a:bodyPr/>
        <a:lstStyle/>
        <a:p>
          <a:endParaRPr lang="en-US"/>
        </a:p>
      </dgm:t>
    </dgm:pt>
    <dgm:pt modelId="{897BEC76-025E-486E-B496-497F6098F37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Relationships</a:t>
          </a:r>
        </a:p>
      </dgm:t>
    </dgm:pt>
    <dgm:pt modelId="{E81E5532-8B8A-490B-AF2C-4D67EB508DEE}" type="parTrans" cxnId="{A20E9E91-281E-4DEE-AEB8-FA8F9A4A88A9}">
      <dgm:prSet/>
      <dgm:spPr/>
      <dgm:t>
        <a:bodyPr/>
        <a:lstStyle/>
        <a:p>
          <a:endParaRPr lang="en-US"/>
        </a:p>
      </dgm:t>
    </dgm:pt>
    <dgm:pt modelId="{C6EBCB6A-339C-4A1E-B7D0-4AF629472B8E}" type="sibTrans" cxnId="{A20E9E91-281E-4DEE-AEB8-FA8F9A4A88A9}">
      <dgm:prSet/>
      <dgm:spPr/>
      <dgm:t>
        <a:bodyPr/>
        <a:lstStyle/>
        <a:p>
          <a:endParaRPr lang="en-US"/>
        </a:p>
      </dgm:t>
    </dgm:pt>
    <dgm:pt modelId="{5B5CD3FF-30B0-4964-9ABE-D67237589563}" type="pres">
      <dgm:prSet presAssocID="{3AEB6D23-F32B-4B08-B37E-28AB81359B6F}" presName="root" presStyleCnt="0">
        <dgm:presLayoutVars>
          <dgm:dir/>
          <dgm:resizeHandles val="exact"/>
        </dgm:presLayoutVars>
      </dgm:prSet>
      <dgm:spPr/>
    </dgm:pt>
    <dgm:pt modelId="{1A2089B0-5973-4AC2-9810-C5BE6911D0F9}" type="pres">
      <dgm:prSet presAssocID="{94B4A41F-38F6-4B71-9384-9321CAD41014}" presName="compNode" presStyleCnt="0"/>
      <dgm:spPr/>
    </dgm:pt>
    <dgm:pt modelId="{F1816525-94A3-4F2F-8030-32B87E6D8558}" type="pres">
      <dgm:prSet presAssocID="{94B4A41F-38F6-4B71-9384-9321CAD41014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08CA6F64-C7C5-466D-839C-B6309865A309}" type="pres">
      <dgm:prSet presAssocID="{94B4A41F-38F6-4B71-9384-9321CAD41014}" presName="iconSpace" presStyleCnt="0"/>
      <dgm:spPr/>
    </dgm:pt>
    <dgm:pt modelId="{802F2009-CC12-4AC7-A0AE-A1BB9BED9FF3}" type="pres">
      <dgm:prSet presAssocID="{94B4A41F-38F6-4B71-9384-9321CAD41014}" presName="parTx" presStyleLbl="revTx" presStyleIdx="0" presStyleCnt="4">
        <dgm:presLayoutVars>
          <dgm:chMax val="0"/>
          <dgm:chPref val="0"/>
        </dgm:presLayoutVars>
      </dgm:prSet>
      <dgm:spPr/>
    </dgm:pt>
    <dgm:pt modelId="{0D23FAA1-AEC5-46BF-927E-B74FE50304EC}" type="pres">
      <dgm:prSet presAssocID="{94B4A41F-38F6-4B71-9384-9321CAD41014}" presName="txSpace" presStyleCnt="0"/>
      <dgm:spPr/>
    </dgm:pt>
    <dgm:pt modelId="{3031704A-49EF-41E6-BDFD-264161C464D2}" type="pres">
      <dgm:prSet presAssocID="{94B4A41F-38F6-4B71-9384-9321CAD41014}" presName="desTx" presStyleLbl="revTx" presStyleIdx="1" presStyleCnt="4">
        <dgm:presLayoutVars/>
      </dgm:prSet>
      <dgm:spPr/>
    </dgm:pt>
    <dgm:pt modelId="{A9B524A5-8A10-431C-89A9-D73D516485B8}" type="pres">
      <dgm:prSet presAssocID="{AF8F6D63-F1A0-4FB7-A41A-9F7EA9C9E7A9}" presName="sibTrans" presStyleCnt="0"/>
      <dgm:spPr/>
    </dgm:pt>
    <dgm:pt modelId="{E6EF44B9-8D53-4B46-9D7E-2B12BC2F65A5}" type="pres">
      <dgm:prSet presAssocID="{E6F86769-C4D9-4A8F-A1A1-0160CA3A7A52}" presName="compNode" presStyleCnt="0"/>
      <dgm:spPr/>
    </dgm:pt>
    <dgm:pt modelId="{5E09D737-E503-443F-B31E-485E2D29662D}" type="pres">
      <dgm:prSet presAssocID="{E6F86769-C4D9-4A8F-A1A1-0160CA3A7A52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1B990D10-E4C6-4B69-8AA0-9685A7B1B1D6}" type="pres">
      <dgm:prSet presAssocID="{E6F86769-C4D9-4A8F-A1A1-0160CA3A7A52}" presName="iconSpace" presStyleCnt="0"/>
      <dgm:spPr/>
    </dgm:pt>
    <dgm:pt modelId="{02F2FB5E-8D5D-4F27-A494-53EBBF6592AF}" type="pres">
      <dgm:prSet presAssocID="{E6F86769-C4D9-4A8F-A1A1-0160CA3A7A52}" presName="parTx" presStyleLbl="revTx" presStyleIdx="2" presStyleCnt="4">
        <dgm:presLayoutVars>
          <dgm:chMax val="0"/>
          <dgm:chPref val="0"/>
        </dgm:presLayoutVars>
      </dgm:prSet>
      <dgm:spPr/>
    </dgm:pt>
    <dgm:pt modelId="{92C05C9E-C89C-4B47-B05E-81FA89A50CA1}" type="pres">
      <dgm:prSet presAssocID="{E6F86769-C4D9-4A8F-A1A1-0160CA3A7A52}" presName="txSpace" presStyleCnt="0"/>
      <dgm:spPr/>
    </dgm:pt>
    <dgm:pt modelId="{BB702BC3-C43F-4B32-A96B-F77FB832868D}" type="pres">
      <dgm:prSet presAssocID="{E6F86769-C4D9-4A8F-A1A1-0160CA3A7A52}" presName="desTx" presStyleLbl="revTx" presStyleIdx="3" presStyleCnt="4">
        <dgm:presLayoutVars/>
      </dgm:prSet>
      <dgm:spPr/>
    </dgm:pt>
  </dgm:ptLst>
  <dgm:cxnLst>
    <dgm:cxn modelId="{C9DE3417-8150-49C2-AA0C-A2840A61D250}" srcId="{3AEB6D23-F32B-4B08-B37E-28AB81359B6F}" destId="{94B4A41F-38F6-4B71-9384-9321CAD41014}" srcOrd="0" destOrd="0" parTransId="{69928CE9-035B-433A-8CCF-64561C974F96}" sibTransId="{AF8F6D63-F1A0-4FB7-A41A-9F7EA9C9E7A9}"/>
    <dgm:cxn modelId="{06A53819-149E-4CE3-B3FF-DBADDD0DF8B2}" type="presOf" srcId="{3AEB6D23-F32B-4B08-B37E-28AB81359B6F}" destId="{5B5CD3FF-30B0-4964-9ABE-D67237589563}" srcOrd="0" destOrd="0" presId="urn:microsoft.com/office/officeart/2018/5/layout/CenteredIconLabelDescriptionList"/>
    <dgm:cxn modelId="{89078827-7717-4ECB-8E67-8F86FC158AD0}" srcId="{E6F86769-C4D9-4A8F-A1A1-0160CA3A7A52}" destId="{0BDDD3DE-96B4-4B96-A495-358AFC24B773}" srcOrd="1" destOrd="0" parTransId="{671D6344-E29C-4AEA-9ADE-4E8D894C07ED}" sibTransId="{523FAFAD-0CDC-417E-B1E9-CE85153358B3}"/>
    <dgm:cxn modelId="{0222F52C-D19D-49B9-853E-A3DC079317C7}" srcId="{E6F86769-C4D9-4A8F-A1A1-0160CA3A7A52}" destId="{CDDD8C80-C88F-49A3-9D41-5C81A3E8FB23}" srcOrd="3" destOrd="0" parTransId="{472D8716-8D49-4F35-B1F8-54CECCFC7849}" sibTransId="{48EB5E7D-0D30-4BFB-98AE-222665E71B5E}"/>
    <dgm:cxn modelId="{FBA16432-6547-40B7-9F96-D162CBE01B6A}" srcId="{3AEB6D23-F32B-4B08-B37E-28AB81359B6F}" destId="{E6F86769-C4D9-4A8F-A1A1-0160CA3A7A52}" srcOrd="1" destOrd="0" parTransId="{38F5FF26-2814-490D-A86E-132E44CAF89D}" sibTransId="{D8FE5BEA-1ECA-4CA8-B322-43FB9840F6BB}"/>
    <dgm:cxn modelId="{4C6A7139-DC74-485D-B908-0E9F78F947BA}" type="presOf" srcId="{94B4A41F-38F6-4B71-9384-9321CAD41014}" destId="{802F2009-CC12-4AC7-A0AE-A1BB9BED9FF3}" srcOrd="0" destOrd="0" presId="urn:microsoft.com/office/officeart/2018/5/layout/CenteredIconLabelDescriptionList"/>
    <dgm:cxn modelId="{42FC355B-1805-44EE-88F9-D0BF7A16ED35}" type="presOf" srcId="{897BEC76-025E-486E-B496-497F6098F37E}" destId="{BB702BC3-C43F-4B32-A96B-F77FB832868D}" srcOrd="0" destOrd="4" presId="urn:microsoft.com/office/officeart/2018/5/layout/CenteredIconLabelDescriptionList"/>
    <dgm:cxn modelId="{CF93AA5B-4719-4DDF-B1FA-5897FB67F712}" type="presOf" srcId="{67413D4D-FE24-4988-8258-52DDEB5C9EDC}" destId="{BB702BC3-C43F-4B32-A96B-F77FB832868D}" srcOrd="0" destOrd="2" presId="urn:microsoft.com/office/officeart/2018/5/layout/CenteredIconLabelDescriptionList"/>
    <dgm:cxn modelId="{E2B49B7E-1094-42DF-A998-F9F97DB079FF}" type="presOf" srcId="{2B5DC4FA-5FE6-48CE-8203-B4BC416AE0F0}" destId="{BB702BC3-C43F-4B32-A96B-F77FB832868D}" srcOrd="0" destOrd="0" presId="urn:microsoft.com/office/officeart/2018/5/layout/CenteredIconLabelDescriptionList"/>
    <dgm:cxn modelId="{A20E9E91-281E-4DEE-AEB8-FA8F9A4A88A9}" srcId="{E6F86769-C4D9-4A8F-A1A1-0160CA3A7A52}" destId="{897BEC76-025E-486E-B496-497F6098F37E}" srcOrd="4" destOrd="0" parTransId="{E81E5532-8B8A-490B-AF2C-4D67EB508DEE}" sibTransId="{C6EBCB6A-339C-4A1E-B7D0-4AF629472B8E}"/>
    <dgm:cxn modelId="{A7737F95-2EBA-4A91-828A-0BFC3F428DEE}" srcId="{E6F86769-C4D9-4A8F-A1A1-0160CA3A7A52}" destId="{2B5DC4FA-5FE6-48CE-8203-B4BC416AE0F0}" srcOrd="0" destOrd="0" parTransId="{3A0B4FF9-1AB3-4904-820F-8271A05B47A4}" sibTransId="{912E9465-82F9-4C51-8020-0058CFDA5AE4}"/>
    <dgm:cxn modelId="{A2808E9A-C3AD-42EA-90DB-187D1FC5DE42}" srcId="{E6F86769-C4D9-4A8F-A1A1-0160CA3A7A52}" destId="{67413D4D-FE24-4988-8258-52DDEB5C9EDC}" srcOrd="2" destOrd="0" parTransId="{EA827D32-9CEC-4F63-9B56-98C9B2C6F537}" sibTransId="{FB664FD3-FE98-4FA4-A9A4-D4254AFE5695}"/>
    <dgm:cxn modelId="{DC5EA0C6-7926-48BC-A46A-E37DF8078C73}" type="presOf" srcId="{E6F86769-C4D9-4A8F-A1A1-0160CA3A7A52}" destId="{02F2FB5E-8D5D-4F27-A494-53EBBF6592AF}" srcOrd="0" destOrd="0" presId="urn:microsoft.com/office/officeart/2018/5/layout/CenteredIconLabelDescriptionList"/>
    <dgm:cxn modelId="{7D933BD2-589D-4BB7-A26D-28F551F9265A}" type="presOf" srcId="{CDDD8C80-C88F-49A3-9D41-5C81A3E8FB23}" destId="{BB702BC3-C43F-4B32-A96B-F77FB832868D}" srcOrd="0" destOrd="3" presId="urn:microsoft.com/office/officeart/2018/5/layout/CenteredIconLabelDescriptionList"/>
    <dgm:cxn modelId="{6ED060E3-DDBF-421B-A339-58688D43CB31}" type="presOf" srcId="{0BDDD3DE-96B4-4B96-A495-358AFC24B773}" destId="{BB702BC3-C43F-4B32-A96B-F77FB832868D}" srcOrd="0" destOrd="1" presId="urn:microsoft.com/office/officeart/2018/5/layout/CenteredIconLabelDescriptionList"/>
    <dgm:cxn modelId="{4832E025-8BC7-47D0-903B-C1A4EBD4A62C}" type="presParOf" srcId="{5B5CD3FF-30B0-4964-9ABE-D67237589563}" destId="{1A2089B0-5973-4AC2-9810-C5BE6911D0F9}" srcOrd="0" destOrd="0" presId="urn:microsoft.com/office/officeart/2018/5/layout/CenteredIconLabelDescriptionList"/>
    <dgm:cxn modelId="{4BF49195-2629-422B-928B-577578A766F7}" type="presParOf" srcId="{1A2089B0-5973-4AC2-9810-C5BE6911D0F9}" destId="{F1816525-94A3-4F2F-8030-32B87E6D8558}" srcOrd="0" destOrd="0" presId="urn:microsoft.com/office/officeart/2018/5/layout/CenteredIconLabelDescriptionList"/>
    <dgm:cxn modelId="{970D7340-0CD7-46E2-B536-5B22A40E9895}" type="presParOf" srcId="{1A2089B0-5973-4AC2-9810-C5BE6911D0F9}" destId="{08CA6F64-C7C5-466D-839C-B6309865A309}" srcOrd="1" destOrd="0" presId="urn:microsoft.com/office/officeart/2018/5/layout/CenteredIconLabelDescriptionList"/>
    <dgm:cxn modelId="{8CD567E1-ABE8-410A-B0F9-BF2276F2C00D}" type="presParOf" srcId="{1A2089B0-5973-4AC2-9810-C5BE6911D0F9}" destId="{802F2009-CC12-4AC7-A0AE-A1BB9BED9FF3}" srcOrd="2" destOrd="0" presId="urn:microsoft.com/office/officeart/2018/5/layout/CenteredIconLabelDescriptionList"/>
    <dgm:cxn modelId="{CDF2E87A-E41E-4008-945A-9991D4FDAEC4}" type="presParOf" srcId="{1A2089B0-5973-4AC2-9810-C5BE6911D0F9}" destId="{0D23FAA1-AEC5-46BF-927E-B74FE50304EC}" srcOrd="3" destOrd="0" presId="urn:microsoft.com/office/officeart/2018/5/layout/CenteredIconLabelDescriptionList"/>
    <dgm:cxn modelId="{F9B67F0E-1C0A-4C3F-A6C4-7CA6675D05BE}" type="presParOf" srcId="{1A2089B0-5973-4AC2-9810-C5BE6911D0F9}" destId="{3031704A-49EF-41E6-BDFD-264161C464D2}" srcOrd="4" destOrd="0" presId="urn:microsoft.com/office/officeart/2018/5/layout/CenteredIconLabelDescriptionList"/>
    <dgm:cxn modelId="{3727DC85-BF15-4BAB-A3D8-CF251C82BFC9}" type="presParOf" srcId="{5B5CD3FF-30B0-4964-9ABE-D67237589563}" destId="{A9B524A5-8A10-431C-89A9-D73D516485B8}" srcOrd="1" destOrd="0" presId="urn:microsoft.com/office/officeart/2018/5/layout/CenteredIconLabelDescriptionList"/>
    <dgm:cxn modelId="{66E03124-B214-4A8A-9FE7-3E8751D09C88}" type="presParOf" srcId="{5B5CD3FF-30B0-4964-9ABE-D67237589563}" destId="{E6EF44B9-8D53-4B46-9D7E-2B12BC2F65A5}" srcOrd="2" destOrd="0" presId="urn:microsoft.com/office/officeart/2018/5/layout/CenteredIconLabelDescriptionList"/>
    <dgm:cxn modelId="{D658D9CF-55C7-4C25-A03C-71FD45D258F5}" type="presParOf" srcId="{E6EF44B9-8D53-4B46-9D7E-2B12BC2F65A5}" destId="{5E09D737-E503-443F-B31E-485E2D29662D}" srcOrd="0" destOrd="0" presId="urn:microsoft.com/office/officeart/2018/5/layout/CenteredIconLabelDescriptionList"/>
    <dgm:cxn modelId="{E2D6720F-A7A9-4BD0-B2F2-1521E2BC4AFB}" type="presParOf" srcId="{E6EF44B9-8D53-4B46-9D7E-2B12BC2F65A5}" destId="{1B990D10-E4C6-4B69-8AA0-9685A7B1B1D6}" srcOrd="1" destOrd="0" presId="urn:microsoft.com/office/officeart/2018/5/layout/CenteredIconLabelDescriptionList"/>
    <dgm:cxn modelId="{04A40C48-24ED-49C3-BFBC-F5D260BDCC35}" type="presParOf" srcId="{E6EF44B9-8D53-4B46-9D7E-2B12BC2F65A5}" destId="{02F2FB5E-8D5D-4F27-A494-53EBBF6592AF}" srcOrd="2" destOrd="0" presId="urn:microsoft.com/office/officeart/2018/5/layout/CenteredIconLabelDescriptionList"/>
    <dgm:cxn modelId="{B62950D6-15B2-4F7A-8E62-775D90194D49}" type="presParOf" srcId="{E6EF44B9-8D53-4B46-9D7E-2B12BC2F65A5}" destId="{92C05C9E-C89C-4B47-B05E-81FA89A50CA1}" srcOrd="3" destOrd="0" presId="urn:microsoft.com/office/officeart/2018/5/layout/CenteredIconLabelDescriptionList"/>
    <dgm:cxn modelId="{7FE328DC-531D-44EA-86CF-6910EC32637E}" type="presParOf" srcId="{E6EF44B9-8D53-4B46-9D7E-2B12BC2F65A5}" destId="{BB702BC3-C43F-4B32-A96B-F77FB832868D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DE99B5E-C459-40DD-89CB-D6C1D69F22EA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accent5_2" csCatId="accent5" phldr="1"/>
      <dgm:spPr/>
      <dgm:t>
        <a:bodyPr/>
        <a:lstStyle/>
        <a:p>
          <a:endParaRPr lang="en-US"/>
        </a:p>
      </dgm:t>
    </dgm:pt>
    <dgm:pt modelId="{0FC67B0D-34BD-4629-A816-0481039BE4A3}">
      <dgm:prSet/>
      <dgm:spPr/>
      <dgm:t>
        <a:bodyPr/>
        <a:lstStyle/>
        <a:p>
          <a:r>
            <a:rPr lang="en-US" dirty="0"/>
            <a:t>Consider using technology for tracking.</a:t>
          </a:r>
        </a:p>
      </dgm:t>
    </dgm:pt>
    <dgm:pt modelId="{83C0BC05-7D47-40D9-9A25-807E64DC5EF2}" type="parTrans" cxnId="{8256EBF9-8040-4AF8-92C4-A121072C6976}">
      <dgm:prSet/>
      <dgm:spPr/>
      <dgm:t>
        <a:bodyPr/>
        <a:lstStyle/>
        <a:p>
          <a:endParaRPr lang="en-US"/>
        </a:p>
      </dgm:t>
    </dgm:pt>
    <dgm:pt modelId="{718EA8B9-4FFD-4FBE-85EC-BF6BC2A7D6B2}" type="sibTrans" cxnId="{8256EBF9-8040-4AF8-92C4-A121072C6976}">
      <dgm:prSet/>
      <dgm:spPr/>
      <dgm:t>
        <a:bodyPr/>
        <a:lstStyle/>
        <a:p>
          <a:endParaRPr lang="en-US"/>
        </a:p>
      </dgm:t>
    </dgm:pt>
    <dgm:pt modelId="{94C0BC8D-1885-43CC-A521-60392E0C85DC}">
      <dgm:prSet/>
      <dgm:spPr/>
      <dgm:t>
        <a:bodyPr/>
        <a:lstStyle/>
        <a:p>
          <a:endParaRPr lang="en-US" dirty="0"/>
        </a:p>
      </dgm:t>
    </dgm:pt>
    <dgm:pt modelId="{D379FBCE-1294-4AB0-9194-0F1AAB8E2BE5}" type="parTrans" cxnId="{68A51667-FD87-4ECE-94B3-F945CA67CA6E}">
      <dgm:prSet/>
      <dgm:spPr/>
      <dgm:t>
        <a:bodyPr/>
        <a:lstStyle/>
        <a:p>
          <a:endParaRPr lang="en-US"/>
        </a:p>
      </dgm:t>
    </dgm:pt>
    <dgm:pt modelId="{BB9F3B07-29F1-430D-8C23-0B207C7AAB2F}" type="sibTrans" cxnId="{68A51667-FD87-4ECE-94B3-F945CA67CA6E}">
      <dgm:prSet/>
      <dgm:spPr/>
      <dgm:t>
        <a:bodyPr/>
        <a:lstStyle/>
        <a:p>
          <a:endParaRPr lang="en-US"/>
        </a:p>
      </dgm:t>
    </dgm:pt>
    <dgm:pt modelId="{1EB9AFF6-78BA-4BBB-8AC7-47E0CB9C5BCD}">
      <dgm:prSet/>
      <dgm:spPr/>
      <dgm:t>
        <a:bodyPr/>
        <a:lstStyle/>
        <a:p>
          <a:r>
            <a:rPr lang="en-US" dirty="0"/>
            <a:t>Try using an </a:t>
          </a:r>
          <a:r>
            <a:rPr lang="en-US" dirty="0">
              <a:hlinkClick xmlns:r="http://schemas.openxmlformats.org/officeDocument/2006/relationships" r:id="rId1"/>
            </a:rPr>
            <a:t>app</a:t>
          </a:r>
          <a:r>
            <a:rPr lang="en-US" dirty="0"/>
            <a:t>.</a:t>
          </a:r>
        </a:p>
      </dgm:t>
    </dgm:pt>
    <dgm:pt modelId="{701E0F41-3470-4294-9644-DBF673B10D9C}" type="parTrans" cxnId="{FF3389CE-E5DC-4C61-9A0D-F245F052A13F}">
      <dgm:prSet/>
      <dgm:spPr/>
      <dgm:t>
        <a:bodyPr/>
        <a:lstStyle/>
        <a:p>
          <a:endParaRPr lang="en-US"/>
        </a:p>
      </dgm:t>
    </dgm:pt>
    <dgm:pt modelId="{7238199E-9C30-4F00-8E0E-8A0131B1ABFE}" type="sibTrans" cxnId="{FF3389CE-E5DC-4C61-9A0D-F245F052A13F}">
      <dgm:prSet/>
      <dgm:spPr/>
      <dgm:t>
        <a:bodyPr/>
        <a:lstStyle/>
        <a:p>
          <a:endParaRPr lang="en-US"/>
        </a:p>
      </dgm:t>
    </dgm:pt>
    <dgm:pt modelId="{91684259-D26D-4663-9724-D561F6C9AA84}" type="pres">
      <dgm:prSet presAssocID="{0DE99B5E-C459-40DD-89CB-D6C1D69F22EA}" presName="root" presStyleCnt="0">
        <dgm:presLayoutVars>
          <dgm:dir/>
          <dgm:resizeHandles val="exact"/>
        </dgm:presLayoutVars>
      </dgm:prSet>
      <dgm:spPr/>
    </dgm:pt>
    <dgm:pt modelId="{DDF06241-0B4B-4F1B-A4AF-9BE31E173559}" type="pres">
      <dgm:prSet presAssocID="{0FC67B0D-34BD-4629-A816-0481039BE4A3}" presName="compNode" presStyleCnt="0"/>
      <dgm:spPr/>
    </dgm:pt>
    <dgm:pt modelId="{A0402BF7-5AEF-45B5-8009-A2686A78E6FD}" type="pres">
      <dgm:prSet presAssocID="{0FC67B0D-34BD-4629-A816-0481039BE4A3}" presName="bgRect" presStyleLbl="bgShp" presStyleIdx="0" presStyleCnt="2" custScaleY="79985" custLinFactNeighborX="386" custLinFactNeighborY="15487"/>
      <dgm:spPr/>
    </dgm:pt>
    <dgm:pt modelId="{FECC4584-5606-4BB1-B52D-6B9460BD964C}" type="pres">
      <dgm:prSet presAssocID="{0FC67B0D-34BD-4629-A816-0481039BE4A3}" presName="iconRect" presStyleLbl="node1" presStyleIdx="0" presStyleCnt="2" custLinFactNeighborX="-3435" custLinFactNeighborY="3469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umbbell"/>
        </a:ext>
      </dgm:extLst>
    </dgm:pt>
    <dgm:pt modelId="{3CA552BD-4CF3-4851-B97C-9643E7C6319F}" type="pres">
      <dgm:prSet presAssocID="{0FC67B0D-34BD-4629-A816-0481039BE4A3}" presName="spaceRect" presStyleCnt="0"/>
      <dgm:spPr/>
    </dgm:pt>
    <dgm:pt modelId="{71E36AD2-3B64-4E94-887A-F4A91AF7F610}" type="pres">
      <dgm:prSet presAssocID="{0FC67B0D-34BD-4629-A816-0481039BE4A3}" presName="parTx" presStyleLbl="revTx" presStyleIdx="0" presStyleCnt="3" custLinFactNeighborX="1187" custLinFactNeighborY="17645">
        <dgm:presLayoutVars>
          <dgm:chMax val="0"/>
          <dgm:chPref val="0"/>
        </dgm:presLayoutVars>
      </dgm:prSet>
      <dgm:spPr/>
    </dgm:pt>
    <dgm:pt modelId="{3C963AFA-6A91-4306-AC21-80362A06B499}" type="pres">
      <dgm:prSet presAssocID="{0FC67B0D-34BD-4629-A816-0481039BE4A3}" presName="desTx" presStyleLbl="revTx" presStyleIdx="1" presStyleCnt="3">
        <dgm:presLayoutVars/>
      </dgm:prSet>
      <dgm:spPr/>
    </dgm:pt>
    <dgm:pt modelId="{65284361-990B-4B53-8517-228EE3F79A9C}" type="pres">
      <dgm:prSet presAssocID="{718EA8B9-4FFD-4FBE-85EC-BF6BC2A7D6B2}" presName="sibTrans" presStyleCnt="0"/>
      <dgm:spPr/>
    </dgm:pt>
    <dgm:pt modelId="{EC0A3280-850B-4DCD-8EB9-11E0283DA521}" type="pres">
      <dgm:prSet presAssocID="{1EB9AFF6-78BA-4BBB-8AC7-47E0CB9C5BCD}" presName="compNode" presStyleCnt="0"/>
      <dgm:spPr/>
    </dgm:pt>
    <dgm:pt modelId="{E5280D20-1676-4C22-A100-C71E79A7B5A0}" type="pres">
      <dgm:prSet presAssocID="{1EB9AFF6-78BA-4BBB-8AC7-47E0CB9C5BCD}" presName="bgRect" presStyleLbl="bgShp" presStyleIdx="1" presStyleCnt="2" custScaleY="85124" custLinFactNeighborX="1738" custLinFactNeighborY="-11270"/>
      <dgm:spPr/>
    </dgm:pt>
    <dgm:pt modelId="{44C1F6EA-FBCB-43F9-AA58-B43059C10E8B}" type="pres">
      <dgm:prSet presAssocID="{1EB9AFF6-78BA-4BBB-8AC7-47E0CB9C5BCD}" presName="iconRect" presStyleLbl="node1" presStyleIdx="1" presStyleCnt="2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mart Phone"/>
        </a:ext>
      </dgm:extLst>
    </dgm:pt>
    <dgm:pt modelId="{407358FC-36C7-4BDC-A2FD-5BEF080D2406}" type="pres">
      <dgm:prSet presAssocID="{1EB9AFF6-78BA-4BBB-8AC7-47E0CB9C5BCD}" presName="spaceRect" presStyleCnt="0"/>
      <dgm:spPr/>
    </dgm:pt>
    <dgm:pt modelId="{8DCD8F8D-1C6C-48DA-A78D-48E3D4055810}" type="pres">
      <dgm:prSet presAssocID="{1EB9AFF6-78BA-4BBB-8AC7-47E0CB9C5BCD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60EA8607-2FA3-4EF8-BCD2-2BB0412DCA02}" type="presOf" srcId="{94C0BC8D-1885-43CC-A521-60392E0C85DC}" destId="{3C963AFA-6A91-4306-AC21-80362A06B499}" srcOrd="0" destOrd="0" presId="urn:microsoft.com/office/officeart/2018/2/layout/IconVerticalSolidList"/>
    <dgm:cxn modelId="{EC0BDC3C-2935-4287-8127-57FD96989887}" type="presOf" srcId="{0DE99B5E-C459-40DD-89CB-D6C1D69F22EA}" destId="{91684259-D26D-4663-9724-D561F6C9AA84}" srcOrd="0" destOrd="0" presId="urn:microsoft.com/office/officeart/2018/2/layout/IconVerticalSolidList"/>
    <dgm:cxn modelId="{68A51667-FD87-4ECE-94B3-F945CA67CA6E}" srcId="{0FC67B0D-34BD-4629-A816-0481039BE4A3}" destId="{94C0BC8D-1885-43CC-A521-60392E0C85DC}" srcOrd="0" destOrd="0" parTransId="{D379FBCE-1294-4AB0-9194-0F1AAB8E2BE5}" sibTransId="{BB9F3B07-29F1-430D-8C23-0B207C7AAB2F}"/>
    <dgm:cxn modelId="{B916CE6C-8B4E-412C-BBFC-159FBDBB688F}" type="presOf" srcId="{1EB9AFF6-78BA-4BBB-8AC7-47E0CB9C5BCD}" destId="{8DCD8F8D-1C6C-48DA-A78D-48E3D4055810}" srcOrd="0" destOrd="0" presId="urn:microsoft.com/office/officeart/2018/2/layout/IconVerticalSolidList"/>
    <dgm:cxn modelId="{FF3389CE-E5DC-4C61-9A0D-F245F052A13F}" srcId="{0DE99B5E-C459-40DD-89CB-D6C1D69F22EA}" destId="{1EB9AFF6-78BA-4BBB-8AC7-47E0CB9C5BCD}" srcOrd="1" destOrd="0" parTransId="{701E0F41-3470-4294-9644-DBF673B10D9C}" sibTransId="{7238199E-9C30-4F00-8E0E-8A0131B1ABFE}"/>
    <dgm:cxn modelId="{8256EBF9-8040-4AF8-92C4-A121072C6976}" srcId="{0DE99B5E-C459-40DD-89CB-D6C1D69F22EA}" destId="{0FC67B0D-34BD-4629-A816-0481039BE4A3}" srcOrd="0" destOrd="0" parTransId="{83C0BC05-7D47-40D9-9A25-807E64DC5EF2}" sibTransId="{718EA8B9-4FFD-4FBE-85EC-BF6BC2A7D6B2}"/>
    <dgm:cxn modelId="{AD7A9FFC-97FB-4428-AF15-252B5CA99E6D}" type="presOf" srcId="{0FC67B0D-34BD-4629-A816-0481039BE4A3}" destId="{71E36AD2-3B64-4E94-887A-F4A91AF7F610}" srcOrd="0" destOrd="0" presId="urn:microsoft.com/office/officeart/2018/2/layout/IconVerticalSolidList"/>
    <dgm:cxn modelId="{1293966B-040F-44BC-9D0A-FE3FEF992B52}" type="presParOf" srcId="{91684259-D26D-4663-9724-D561F6C9AA84}" destId="{DDF06241-0B4B-4F1B-A4AF-9BE31E173559}" srcOrd="0" destOrd="0" presId="urn:microsoft.com/office/officeart/2018/2/layout/IconVerticalSolidList"/>
    <dgm:cxn modelId="{28FBCD73-2A6D-4C4B-8655-B5C1B2A416B3}" type="presParOf" srcId="{DDF06241-0B4B-4F1B-A4AF-9BE31E173559}" destId="{A0402BF7-5AEF-45B5-8009-A2686A78E6FD}" srcOrd="0" destOrd="0" presId="urn:microsoft.com/office/officeart/2018/2/layout/IconVerticalSolidList"/>
    <dgm:cxn modelId="{EFBC54F6-6EF4-4FEA-B5D9-7C091B61C611}" type="presParOf" srcId="{DDF06241-0B4B-4F1B-A4AF-9BE31E173559}" destId="{FECC4584-5606-4BB1-B52D-6B9460BD964C}" srcOrd="1" destOrd="0" presId="urn:microsoft.com/office/officeart/2018/2/layout/IconVerticalSolidList"/>
    <dgm:cxn modelId="{117270D3-B42A-4B37-8F41-215DA34A9B5F}" type="presParOf" srcId="{DDF06241-0B4B-4F1B-A4AF-9BE31E173559}" destId="{3CA552BD-4CF3-4851-B97C-9643E7C6319F}" srcOrd="2" destOrd="0" presId="urn:microsoft.com/office/officeart/2018/2/layout/IconVerticalSolidList"/>
    <dgm:cxn modelId="{487ADC23-FAAC-4F0B-9A9A-BF446224F0F0}" type="presParOf" srcId="{DDF06241-0B4B-4F1B-A4AF-9BE31E173559}" destId="{71E36AD2-3B64-4E94-887A-F4A91AF7F610}" srcOrd="3" destOrd="0" presId="urn:microsoft.com/office/officeart/2018/2/layout/IconVerticalSolidList"/>
    <dgm:cxn modelId="{A08B716C-6B38-4F20-8DE8-378352FD7B5B}" type="presParOf" srcId="{DDF06241-0B4B-4F1B-A4AF-9BE31E173559}" destId="{3C963AFA-6A91-4306-AC21-80362A06B499}" srcOrd="4" destOrd="0" presId="urn:microsoft.com/office/officeart/2018/2/layout/IconVerticalSolidList"/>
    <dgm:cxn modelId="{195865D6-DD98-4431-A378-B24ACBF9C8F5}" type="presParOf" srcId="{91684259-D26D-4663-9724-D561F6C9AA84}" destId="{65284361-990B-4B53-8517-228EE3F79A9C}" srcOrd="1" destOrd="0" presId="urn:microsoft.com/office/officeart/2018/2/layout/IconVerticalSolidList"/>
    <dgm:cxn modelId="{E904AE08-F8B3-4955-82E6-937756A20EFD}" type="presParOf" srcId="{91684259-D26D-4663-9724-D561F6C9AA84}" destId="{EC0A3280-850B-4DCD-8EB9-11E0283DA521}" srcOrd="2" destOrd="0" presId="urn:microsoft.com/office/officeart/2018/2/layout/IconVerticalSolidList"/>
    <dgm:cxn modelId="{6F151927-AEEF-43F1-9B66-D72E1C0D0D12}" type="presParOf" srcId="{EC0A3280-850B-4DCD-8EB9-11E0283DA521}" destId="{E5280D20-1676-4C22-A100-C71E79A7B5A0}" srcOrd="0" destOrd="0" presId="urn:microsoft.com/office/officeart/2018/2/layout/IconVerticalSolidList"/>
    <dgm:cxn modelId="{45726C44-287F-458C-B709-C98EB142EE59}" type="presParOf" srcId="{EC0A3280-850B-4DCD-8EB9-11E0283DA521}" destId="{44C1F6EA-FBCB-43F9-AA58-B43059C10E8B}" srcOrd="1" destOrd="0" presId="urn:microsoft.com/office/officeart/2018/2/layout/IconVerticalSolidList"/>
    <dgm:cxn modelId="{D529EE73-A035-440E-8939-99A4562E1F96}" type="presParOf" srcId="{EC0A3280-850B-4DCD-8EB9-11E0283DA521}" destId="{407358FC-36C7-4BDC-A2FD-5BEF080D2406}" srcOrd="2" destOrd="0" presId="urn:microsoft.com/office/officeart/2018/2/layout/IconVerticalSolidList"/>
    <dgm:cxn modelId="{096BDBE0-681E-4C51-8B38-5F3898A53735}" type="presParOf" srcId="{EC0A3280-850B-4DCD-8EB9-11E0283DA521}" destId="{8DCD8F8D-1C6C-48DA-A78D-48E3D405581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816525-94A3-4F2F-8030-32B87E6D8558}">
      <dsp:nvSpPr>
        <dsp:cNvPr id="0" name=""/>
        <dsp:cNvSpPr/>
      </dsp:nvSpPr>
      <dsp:spPr>
        <a:xfrm>
          <a:off x="2167151" y="25037"/>
          <a:ext cx="1510523" cy="149177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2F2009-CC12-4AC7-A0AE-A1BB9BED9FF3}">
      <dsp:nvSpPr>
        <dsp:cNvPr id="0" name=""/>
        <dsp:cNvSpPr/>
      </dsp:nvSpPr>
      <dsp:spPr>
        <a:xfrm>
          <a:off x="764522" y="1688148"/>
          <a:ext cx="4315781" cy="6393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600" kern="1200" dirty="0"/>
            <a:t>A plan for accomplishing an objective</a:t>
          </a:r>
        </a:p>
      </dsp:txBody>
      <dsp:txXfrm>
        <a:off x="764522" y="1688148"/>
        <a:ext cx="4315781" cy="639332"/>
      </dsp:txXfrm>
    </dsp:sp>
    <dsp:sp modelId="{3031704A-49EF-41E6-BDFD-264161C464D2}">
      <dsp:nvSpPr>
        <dsp:cNvPr id="0" name=""/>
        <dsp:cNvSpPr/>
      </dsp:nvSpPr>
      <dsp:spPr>
        <a:xfrm>
          <a:off x="764522" y="2407171"/>
          <a:ext cx="4315781" cy="16024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09D737-E503-443F-B31E-485E2D29662D}">
      <dsp:nvSpPr>
        <dsp:cNvPr id="0" name=""/>
        <dsp:cNvSpPr/>
      </dsp:nvSpPr>
      <dsp:spPr>
        <a:xfrm>
          <a:off x="7238194" y="25037"/>
          <a:ext cx="1510523" cy="149177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F2FB5E-8D5D-4F27-A494-53EBBF6592AF}">
      <dsp:nvSpPr>
        <dsp:cNvPr id="0" name=""/>
        <dsp:cNvSpPr/>
      </dsp:nvSpPr>
      <dsp:spPr>
        <a:xfrm>
          <a:off x="5835565" y="1688148"/>
          <a:ext cx="4315781" cy="6393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600" kern="1200" dirty="0"/>
            <a:t>Can be related to any aspect of your life</a:t>
          </a:r>
        </a:p>
      </dsp:txBody>
      <dsp:txXfrm>
        <a:off x="5835565" y="1688148"/>
        <a:ext cx="4315781" cy="639332"/>
      </dsp:txXfrm>
    </dsp:sp>
    <dsp:sp modelId="{BB702BC3-C43F-4B32-A96B-F77FB832868D}">
      <dsp:nvSpPr>
        <dsp:cNvPr id="0" name=""/>
        <dsp:cNvSpPr/>
      </dsp:nvSpPr>
      <dsp:spPr>
        <a:xfrm>
          <a:off x="5835565" y="2407171"/>
          <a:ext cx="4315781" cy="16024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School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Work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Self Care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Social Activities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Relationships</a:t>
          </a:r>
        </a:p>
      </dsp:txBody>
      <dsp:txXfrm>
        <a:off x="5835565" y="2407171"/>
        <a:ext cx="4315781" cy="16024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402BF7-5AEF-45B5-8009-A2686A78E6FD}">
      <dsp:nvSpPr>
        <dsp:cNvPr id="0" name=""/>
        <dsp:cNvSpPr/>
      </dsp:nvSpPr>
      <dsp:spPr>
        <a:xfrm>
          <a:off x="0" y="723616"/>
          <a:ext cx="3980191" cy="72655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CC4584-5606-4BB1-B52D-6B9460BD964C}">
      <dsp:nvSpPr>
        <dsp:cNvPr id="0" name=""/>
        <dsp:cNvSpPr/>
      </dsp:nvSpPr>
      <dsp:spPr>
        <a:xfrm>
          <a:off x="257620" y="869737"/>
          <a:ext cx="499602" cy="49960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E36AD2-3B64-4E94-887A-F4A91AF7F610}">
      <dsp:nvSpPr>
        <dsp:cNvPr id="0" name=""/>
        <dsp:cNvSpPr/>
      </dsp:nvSpPr>
      <dsp:spPr>
        <a:xfrm>
          <a:off x="1070425" y="652314"/>
          <a:ext cx="1791085" cy="908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136" tIns="96136" rIns="96136" bIns="96136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Consider using technology for tracking.</a:t>
          </a:r>
        </a:p>
      </dsp:txBody>
      <dsp:txXfrm>
        <a:off x="1070425" y="652314"/>
        <a:ext cx="1791085" cy="908368"/>
      </dsp:txXfrm>
    </dsp:sp>
    <dsp:sp modelId="{3C963AFA-6A91-4306-AC21-80362A06B499}">
      <dsp:nvSpPr>
        <dsp:cNvPr id="0" name=""/>
        <dsp:cNvSpPr/>
      </dsp:nvSpPr>
      <dsp:spPr>
        <a:xfrm>
          <a:off x="2840251" y="492032"/>
          <a:ext cx="1139939" cy="908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136" tIns="96136" rIns="96136" bIns="96136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 dirty="0"/>
        </a:p>
      </dsp:txBody>
      <dsp:txXfrm>
        <a:off x="2840251" y="492032"/>
        <a:ext cx="1139939" cy="908368"/>
      </dsp:txXfrm>
    </dsp:sp>
    <dsp:sp modelId="{E5280D20-1676-4C22-A100-C71E79A7B5A0}">
      <dsp:nvSpPr>
        <dsp:cNvPr id="0" name=""/>
        <dsp:cNvSpPr/>
      </dsp:nvSpPr>
      <dsp:spPr>
        <a:xfrm>
          <a:off x="0" y="1592684"/>
          <a:ext cx="3980191" cy="77323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C1F6EA-FBCB-43F9-AA58-B43059C10E8B}">
      <dsp:nvSpPr>
        <dsp:cNvPr id="0" name=""/>
        <dsp:cNvSpPr/>
      </dsp:nvSpPr>
      <dsp:spPr>
        <a:xfrm>
          <a:off x="274781" y="1831875"/>
          <a:ext cx="499602" cy="49960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CD8F8D-1C6C-48DA-A78D-48E3D4055810}">
      <dsp:nvSpPr>
        <dsp:cNvPr id="0" name=""/>
        <dsp:cNvSpPr/>
      </dsp:nvSpPr>
      <dsp:spPr>
        <a:xfrm>
          <a:off x="1049165" y="1627493"/>
          <a:ext cx="2931025" cy="908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136" tIns="96136" rIns="96136" bIns="96136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Try using an </a:t>
          </a:r>
          <a:r>
            <a:rPr lang="en-US" sz="2300" kern="1200" dirty="0">
              <a:hlinkClick xmlns:r="http://schemas.openxmlformats.org/officeDocument/2006/relationships" r:id="rId5"/>
            </a:rPr>
            <a:t>app</a:t>
          </a:r>
          <a:r>
            <a:rPr lang="en-US" sz="2300" kern="1200" dirty="0"/>
            <a:t>.</a:t>
          </a:r>
        </a:p>
      </dsp:txBody>
      <dsp:txXfrm>
        <a:off x="1049165" y="1627493"/>
        <a:ext cx="2931025" cy="9083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6T14:58:57.81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6T16:45:05.77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6T16:45:18.14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7/8/21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04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7/8/21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060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7/8/21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60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7/8/21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969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7/8/21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550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7/8/21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860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7/8/21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425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7/8/21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163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7/8/21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620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7/8/21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502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7/8/21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422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7/8/21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629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9" r:id="rId6"/>
    <p:sldLayoutId id="2147483744" r:id="rId7"/>
    <p:sldLayoutId id="2147483745" r:id="rId8"/>
    <p:sldLayoutId id="2147483746" r:id="rId9"/>
    <p:sldLayoutId id="2147483748" r:id="rId10"/>
    <p:sldLayoutId id="2147483747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lamorworld.com/5-sure-shot-strategies-to-achieve-your-goals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s://creativecommons.org/licenses/by/3.0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ngall.com/alarm-clock-png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/3.0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johncrider/5938526327/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hyperlink" Target="https://www.developgoodhabits.com/vision-board-ideas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-nd/3.0/" TargetMode="External"/><Relationship Id="rId4" Type="http://schemas.openxmlformats.org/officeDocument/2006/relationships/hyperlink" Target="http://bellenoirmag.blogspot.com/2012_01_01_archive.html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jblmpao/6390754955" TargetMode="Externa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eslkidsgames.com/product/reward-stickers-for-teachers-pack-10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heartfeltthoughtsandwritings.com/2020/04/25/email-encouragement-group/" TargetMode="Externa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ace.fsu.edu/" TargetMode="External"/><Relationship Id="rId2" Type="http://schemas.openxmlformats.org/officeDocument/2006/relationships/hyperlink" Target="https://counseling.fsu.ed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/3.0/" TargetMode="External"/><Relationship Id="rId5" Type="http://schemas.openxmlformats.org/officeDocument/2006/relationships/hyperlink" Target="https://authenticlove789.com/2017/10/09/revived-belief/" TargetMode="External"/><Relationship Id="rId4" Type="http://schemas.openxmlformats.org/officeDocument/2006/relationships/image" Target="../media/image24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isc.ac.uk/blog/member-stories-using-digital-archives-to-inspire-students-19-nov-2018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s://kpu.pressbooks.pub/studystrategizesucceed/chapter/setting-goals-to-move-ahead/" TargetMode="Externa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akpx.com/477183/brown-measuring-tool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hyperlink" Target="http://www.maggiehosmcgrane.com/2012/02/rewards-v-relationships.html" TargetMode="External"/><Relationship Id="rId7" Type="http://schemas.openxmlformats.org/officeDocument/2006/relationships/diagramColors" Target="../diagrams/colors2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hyperlink" Target="https://creativecommons.org/licenses/by-nc-sa/3.0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xpixels.net/Win-Scene-Beauty-Life-Victory-Accomplish-Achieve-862985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oplematters.in/blog/hr-industry/the-art-of-being-relevant-where-does-the-hr-function-stand-20863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31F2FF-AD07-1449-911F-BC0FCDE64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298" y="320232"/>
            <a:ext cx="4901404" cy="1956841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6600" dirty="0"/>
              <a:t>Setting Smart Goals</a:t>
            </a:r>
          </a:p>
        </p:txBody>
      </p:sp>
      <p:sp>
        <p:nvSpPr>
          <p:cNvPr id="24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093" y="2563839"/>
            <a:ext cx="3931920" cy="27432"/>
          </a:xfrm>
          <a:custGeom>
            <a:avLst/>
            <a:gdLst>
              <a:gd name="connsiteX0" fmla="*/ 0 w 3931920"/>
              <a:gd name="connsiteY0" fmla="*/ 0 h 27432"/>
              <a:gd name="connsiteX1" fmla="*/ 733958 w 3931920"/>
              <a:gd name="connsiteY1" fmla="*/ 0 h 27432"/>
              <a:gd name="connsiteX2" fmla="*/ 1428598 w 3931920"/>
              <a:gd name="connsiteY2" fmla="*/ 0 h 27432"/>
              <a:gd name="connsiteX3" fmla="*/ 2123237 w 3931920"/>
              <a:gd name="connsiteY3" fmla="*/ 0 h 27432"/>
              <a:gd name="connsiteX4" fmla="*/ 2660599 w 3931920"/>
              <a:gd name="connsiteY4" fmla="*/ 0 h 27432"/>
              <a:gd name="connsiteX5" fmla="*/ 3237281 w 3931920"/>
              <a:gd name="connsiteY5" fmla="*/ 0 h 27432"/>
              <a:gd name="connsiteX6" fmla="*/ 3931920 w 3931920"/>
              <a:gd name="connsiteY6" fmla="*/ 0 h 27432"/>
              <a:gd name="connsiteX7" fmla="*/ 3931920 w 3931920"/>
              <a:gd name="connsiteY7" fmla="*/ 27432 h 27432"/>
              <a:gd name="connsiteX8" fmla="*/ 3276600 w 3931920"/>
              <a:gd name="connsiteY8" fmla="*/ 27432 h 27432"/>
              <a:gd name="connsiteX9" fmla="*/ 2739238 w 3931920"/>
              <a:gd name="connsiteY9" fmla="*/ 27432 h 27432"/>
              <a:gd name="connsiteX10" fmla="*/ 2201875 w 3931920"/>
              <a:gd name="connsiteY10" fmla="*/ 27432 h 27432"/>
              <a:gd name="connsiteX11" fmla="*/ 1507236 w 3931920"/>
              <a:gd name="connsiteY11" fmla="*/ 27432 h 27432"/>
              <a:gd name="connsiteX12" fmla="*/ 930554 w 3931920"/>
              <a:gd name="connsiteY12" fmla="*/ 27432 h 27432"/>
              <a:gd name="connsiteX13" fmla="*/ 0 w 3931920"/>
              <a:gd name="connsiteY13" fmla="*/ 27432 h 27432"/>
              <a:gd name="connsiteX14" fmla="*/ 0 w 3931920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31920" h="27432" fill="none" extrusionOk="0">
                <a:moveTo>
                  <a:pt x="0" y="0"/>
                </a:moveTo>
                <a:cubicBezTo>
                  <a:pt x="245351" y="16874"/>
                  <a:pt x="509174" y="13736"/>
                  <a:pt x="733958" y="0"/>
                </a:cubicBezTo>
                <a:cubicBezTo>
                  <a:pt x="958742" y="-13736"/>
                  <a:pt x="1245406" y="-17215"/>
                  <a:pt x="1428598" y="0"/>
                </a:cubicBezTo>
                <a:cubicBezTo>
                  <a:pt x="1611790" y="17215"/>
                  <a:pt x="1930525" y="20562"/>
                  <a:pt x="2123237" y="0"/>
                </a:cubicBezTo>
                <a:cubicBezTo>
                  <a:pt x="2315949" y="-20562"/>
                  <a:pt x="2485508" y="11332"/>
                  <a:pt x="2660599" y="0"/>
                </a:cubicBezTo>
                <a:cubicBezTo>
                  <a:pt x="2835690" y="-11332"/>
                  <a:pt x="3075198" y="-14809"/>
                  <a:pt x="3237281" y="0"/>
                </a:cubicBezTo>
                <a:cubicBezTo>
                  <a:pt x="3399364" y="14809"/>
                  <a:pt x="3745084" y="-4992"/>
                  <a:pt x="3931920" y="0"/>
                </a:cubicBezTo>
                <a:cubicBezTo>
                  <a:pt x="3930963" y="8431"/>
                  <a:pt x="3931571" y="14612"/>
                  <a:pt x="3931920" y="27432"/>
                </a:cubicBezTo>
                <a:cubicBezTo>
                  <a:pt x="3765435" y="40792"/>
                  <a:pt x="3452398" y="38703"/>
                  <a:pt x="3276600" y="27432"/>
                </a:cubicBezTo>
                <a:cubicBezTo>
                  <a:pt x="3100802" y="16161"/>
                  <a:pt x="2914889" y="26998"/>
                  <a:pt x="2739238" y="27432"/>
                </a:cubicBezTo>
                <a:cubicBezTo>
                  <a:pt x="2563587" y="27866"/>
                  <a:pt x="2395484" y="39154"/>
                  <a:pt x="2201875" y="27432"/>
                </a:cubicBezTo>
                <a:cubicBezTo>
                  <a:pt x="2008266" y="15710"/>
                  <a:pt x="1781367" y="4899"/>
                  <a:pt x="1507236" y="27432"/>
                </a:cubicBezTo>
                <a:cubicBezTo>
                  <a:pt x="1233105" y="49965"/>
                  <a:pt x="1075495" y="47542"/>
                  <a:pt x="930554" y="27432"/>
                </a:cubicBezTo>
                <a:cubicBezTo>
                  <a:pt x="785613" y="7322"/>
                  <a:pt x="268930" y="30433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31920" h="27432" stroke="0" extrusionOk="0">
                <a:moveTo>
                  <a:pt x="0" y="0"/>
                </a:moveTo>
                <a:cubicBezTo>
                  <a:pt x="278269" y="4786"/>
                  <a:pt x="349028" y="-10422"/>
                  <a:pt x="616001" y="0"/>
                </a:cubicBezTo>
                <a:cubicBezTo>
                  <a:pt x="882974" y="10422"/>
                  <a:pt x="931617" y="-15515"/>
                  <a:pt x="1153363" y="0"/>
                </a:cubicBezTo>
                <a:cubicBezTo>
                  <a:pt x="1375109" y="15515"/>
                  <a:pt x="1704089" y="-3631"/>
                  <a:pt x="1887322" y="0"/>
                </a:cubicBezTo>
                <a:cubicBezTo>
                  <a:pt x="2070555" y="3631"/>
                  <a:pt x="2344155" y="2213"/>
                  <a:pt x="2503322" y="0"/>
                </a:cubicBezTo>
                <a:cubicBezTo>
                  <a:pt x="2662489" y="-2213"/>
                  <a:pt x="2976859" y="26691"/>
                  <a:pt x="3119323" y="0"/>
                </a:cubicBezTo>
                <a:cubicBezTo>
                  <a:pt x="3261787" y="-26691"/>
                  <a:pt x="3588171" y="-28651"/>
                  <a:pt x="3931920" y="0"/>
                </a:cubicBezTo>
                <a:cubicBezTo>
                  <a:pt x="3930565" y="9524"/>
                  <a:pt x="3930718" y="13975"/>
                  <a:pt x="3931920" y="27432"/>
                </a:cubicBezTo>
                <a:cubicBezTo>
                  <a:pt x="3664329" y="4021"/>
                  <a:pt x="3437686" y="14511"/>
                  <a:pt x="3276600" y="27432"/>
                </a:cubicBezTo>
                <a:cubicBezTo>
                  <a:pt x="3115514" y="40353"/>
                  <a:pt x="2913592" y="48967"/>
                  <a:pt x="2739238" y="27432"/>
                </a:cubicBezTo>
                <a:cubicBezTo>
                  <a:pt x="2564884" y="5897"/>
                  <a:pt x="2294049" y="39820"/>
                  <a:pt x="2083918" y="27432"/>
                </a:cubicBezTo>
                <a:cubicBezTo>
                  <a:pt x="1873787" y="15044"/>
                  <a:pt x="1718903" y="21388"/>
                  <a:pt x="1428598" y="27432"/>
                </a:cubicBezTo>
                <a:cubicBezTo>
                  <a:pt x="1138293" y="33476"/>
                  <a:pt x="952209" y="50441"/>
                  <a:pt x="812597" y="27432"/>
                </a:cubicBezTo>
                <a:cubicBezTo>
                  <a:pt x="672985" y="4423"/>
                  <a:pt x="305800" y="28240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rgbClr val="D6A047"/>
          </a:solidFill>
          <a:ln w="38100" cap="rnd">
            <a:solidFill>
              <a:srgbClr val="D6A047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EB8624-AA96-B44C-866C-CECA636EF3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258" y="3429000"/>
            <a:ext cx="4243589" cy="1028567"/>
          </a:xfrm>
        </p:spPr>
        <p:txBody>
          <a:bodyPr>
            <a:normAutofit lnSpcReduction="10000"/>
          </a:bodyPr>
          <a:lstStyle/>
          <a:p>
            <a:pPr marL="0" indent="0" algn="ctr">
              <a:spcAft>
                <a:spcPts val="600"/>
              </a:spcAft>
              <a:buNone/>
            </a:pPr>
            <a:r>
              <a:rPr lang="en-US" sz="2000" b="1" dirty="0"/>
              <a:t>Presented by Shannon Bernick, M.Ed. , M.S.W.</a:t>
            </a:r>
          </a:p>
          <a:p>
            <a:pPr marL="0" indent="0" algn="ctr">
              <a:spcAft>
                <a:spcPts val="600"/>
              </a:spcAft>
              <a:buNone/>
            </a:pPr>
            <a:r>
              <a:rPr lang="en-US" sz="2000" b="1" dirty="0"/>
              <a:t>Accessibility Specialist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A picture containing mountain, outdoor, sky, grass&#10;&#10;Description automatically generated">
            <a:extLst>
              <a:ext uri="{FF2B5EF4-FFF2-40B4-BE49-F238E27FC236}">
                <a16:creationId xmlns:a16="http://schemas.microsoft.com/office/drawing/2014/main" id="{95438FA9-0618-43AD-83FD-B8EC4A107A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6109" r="35496" b="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4574AA2-E68B-4449-BC99-AFDB5EF976CC}"/>
              </a:ext>
            </a:extLst>
          </p:cNvPr>
          <p:cNvSpPr txBox="1"/>
          <p:nvPr/>
        </p:nvSpPr>
        <p:spPr>
          <a:xfrm>
            <a:off x="10843554" y="6657945"/>
            <a:ext cx="134844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clamorworld.com/5-sure-shot-strategies-to-achieve-your-goals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700">
              <a:solidFill>
                <a:srgbClr val="FFFFFF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9CA4105-F06B-4C1A-BCBC-FD0A84B28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12" y="4957671"/>
            <a:ext cx="5174265" cy="1400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74849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5" name="Rectangle 60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C8C2C0-E6AD-7043-B38D-663CEEAA7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200"/>
              <a:t>T – Timely</a:t>
            </a:r>
          </a:p>
        </p:txBody>
      </p:sp>
      <p:sp>
        <p:nvSpPr>
          <p:cNvPr id="66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A5294E"/>
          </a:solidFill>
          <a:ln w="38100" cap="rnd">
            <a:solidFill>
              <a:srgbClr val="A5294E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0BE0092-2686-4E12-A8C3-D3699DCEE4A2}"/>
              </a:ext>
            </a:extLst>
          </p:cNvPr>
          <p:cNvSpPr/>
          <p:nvPr/>
        </p:nvSpPr>
        <p:spPr>
          <a:xfrm>
            <a:off x="5297762" y="2706624"/>
            <a:ext cx="6251110" cy="3483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/>
              <a:t>WHEN will I achieve my goal?</a:t>
            </a:r>
          </a:p>
          <a:p>
            <a:pPr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i="1" dirty="0"/>
              <a:t>General: </a:t>
            </a:r>
            <a:r>
              <a:rPr lang="en-US" dirty="0"/>
              <a:t>Given my current circumstances and resources, is it possible for me to achieve my goal in this 	amount of time?</a:t>
            </a:r>
          </a:p>
          <a:p>
            <a:pPr lvl="1"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/>
              <a:t>Should I extend my timeline?</a:t>
            </a:r>
          </a:p>
          <a:p>
            <a:pPr lvl="2"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/>
              <a:t>Example: I had the flu for 7 days</a:t>
            </a:r>
          </a:p>
          <a:p>
            <a:pPr lvl="1"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/>
              <a:t>Should I shorten my timeline?</a:t>
            </a:r>
          </a:p>
          <a:p>
            <a:pPr lvl="2"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/>
              <a:t>Example: I really enjoy walking and would like to train for a race.</a:t>
            </a:r>
          </a:p>
          <a:p>
            <a:pPr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i="1" dirty="0"/>
              <a:t>Specific: </a:t>
            </a:r>
            <a:r>
              <a:rPr lang="en-US" dirty="0"/>
              <a:t>When during the day will I work towards my goal?</a:t>
            </a:r>
          </a:p>
          <a:p>
            <a:pPr lvl="1"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/>
              <a:t>Example: I will workout at 6:00am</a:t>
            </a:r>
          </a:p>
          <a:p>
            <a:pPr lvl="1"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/>
              <a:t>Example: I will workout at lunchtime</a:t>
            </a:r>
          </a:p>
          <a:p>
            <a:pPr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2" name="Picture 11" descr="A picture containing red&#10;&#10;Description automatically generated">
            <a:extLst>
              <a:ext uri="{FF2B5EF4-FFF2-40B4-BE49-F238E27FC236}">
                <a16:creationId xmlns:a16="http://schemas.microsoft.com/office/drawing/2014/main" id="{74EFBD36-5BB5-4B4E-A338-BD67FA3483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4869" r="17220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BFC5463-B6F9-4020-BB4E-E41DC4CF333A}"/>
              </a:ext>
            </a:extLst>
          </p:cNvPr>
          <p:cNvSpPr/>
          <p:nvPr/>
        </p:nvSpPr>
        <p:spPr>
          <a:xfrm>
            <a:off x="760768" y="2952843"/>
            <a:ext cx="4243589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1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7FC18B8-C20C-4023-987F-40DEAC2DEFEF}"/>
              </a:ext>
            </a:extLst>
          </p:cNvPr>
          <p:cNvSpPr txBox="1"/>
          <p:nvPr/>
        </p:nvSpPr>
        <p:spPr>
          <a:xfrm>
            <a:off x="10755389" y="6657945"/>
            <a:ext cx="143661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www.pngall.com/alarm-clock-pn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886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7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73F105-3AAA-1D44-94DF-18D91C9DC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Taking Action</a:t>
            </a:r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9084" y="2532888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25450 w 3291840"/>
              <a:gd name="connsiteY1" fmla="*/ 0 h 18288"/>
              <a:gd name="connsiteX2" fmla="*/ 1283818 w 3291840"/>
              <a:gd name="connsiteY2" fmla="*/ 0 h 18288"/>
              <a:gd name="connsiteX3" fmla="*/ 1975104 w 3291840"/>
              <a:gd name="connsiteY3" fmla="*/ 0 h 18288"/>
              <a:gd name="connsiteX4" fmla="*/ 2666390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567635 w 3291840"/>
              <a:gd name="connsiteY7" fmla="*/ 18288 h 18288"/>
              <a:gd name="connsiteX8" fmla="*/ 1843430 w 3291840"/>
              <a:gd name="connsiteY8" fmla="*/ 18288 h 18288"/>
              <a:gd name="connsiteX9" fmla="*/ 1185062 w 3291840"/>
              <a:gd name="connsiteY9" fmla="*/ 18288 h 18288"/>
              <a:gd name="connsiteX10" fmla="*/ 0 w 3291840"/>
              <a:gd name="connsiteY10" fmla="*/ 18288 h 18288"/>
              <a:gd name="connsiteX11" fmla="*/ 0 w 3291840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613" y="5552"/>
                  <a:pt x="489242" y="1770"/>
                  <a:pt x="625450" y="0"/>
                </a:cubicBezTo>
                <a:cubicBezTo>
                  <a:pt x="761658" y="-1770"/>
                  <a:pt x="1015131" y="32079"/>
                  <a:pt x="1283818" y="0"/>
                </a:cubicBezTo>
                <a:cubicBezTo>
                  <a:pt x="1552505" y="-32079"/>
                  <a:pt x="1752773" y="10771"/>
                  <a:pt x="1975104" y="0"/>
                </a:cubicBezTo>
                <a:cubicBezTo>
                  <a:pt x="2197435" y="-10771"/>
                  <a:pt x="2433070" y="21341"/>
                  <a:pt x="2666390" y="0"/>
                </a:cubicBezTo>
                <a:cubicBezTo>
                  <a:pt x="2899710" y="-21341"/>
                  <a:pt x="3028437" y="16612"/>
                  <a:pt x="3291840" y="0"/>
                </a:cubicBezTo>
                <a:cubicBezTo>
                  <a:pt x="3291131" y="8157"/>
                  <a:pt x="3291427" y="12125"/>
                  <a:pt x="3291840" y="18288"/>
                </a:cubicBezTo>
                <a:cubicBezTo>
                  <a:pt x="3043276" y="37868"/>
                  <a:pt x="2921041" y="-12908"/>
                  <a:pt x="2567635" y="18288"/>
                </a:cubicBezTo>
                <a:cubicBezTo>
                  <a:pt x="2214230" y="49484"/>
                  <a:pt x="2189623" y="-13019"/>
                  <a:pt x="1843430" y="18288"/>
                </a:cubicBezTo>
                <a:cubicBezTo>
                  <a:pt x="1497237" y="49595"/>
                  <a:pt x="1492584" y="29180"/>
                  <a:pt x="1185062" y="18288"/>
                </a:cubicBezTo>
                <a:cubicBezTo>
                  <a:pt x="877540" y="7396"/>
                  <a:pt x="313238" y="464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281971" y="23935"/>
                  <a:pt x="485873" y="-14021"/>
                  <a:pt x="625450" y="0"/>
                </a:cubicBezTo>
                <a:cubicBezTo>
                  <a:pt x="765027" y="14021"/>
                  <a:pt x="1048900" y="27914"/>
                  <a:pt x="1185062" y="0"/>
                </a:cubicBezTo>
                <a:cubicBezTo>
                  <a:pt x="1321224" y="-27914"/>
                  <a:pt x="1648252" y="-3988"/>
                  <a:pt x="1909267" y="0"/>
                </a:cubicBezTo>
                <a:cubicBezTo>
                  <a:pt x="2170282" y="3988"/>
                  <a:pt x="2301957" y="25891"/>
                  <a:pt x="2534717" y="0"/>
                </a:cubicBezTo>
                <a:cubicBezTo>
                  <a:pt x="2767477" y="-25891"/>
                  <a:pt x="3078800" y="21500"/>
                  <a:pt x="3291840" y="0"/>
                </a:cubicBezTo>
                <a:cubicBezTo>
                  <a:pt x="3291576" y="4493"/>
                  <a:pt x="3292224" y="9472"/>
                  <a:pt x="3291840" y="18288"/>
                </a:cubicBezTo>
                <a:cubicBezTo>
                  <a:pt x="3120474" y="15714"/>
                  <a:pt x="2816568" y="4633"/>
                  <a:pt x="2633472" y="18288"/>
                </a:cubicBezTo>
                <a:cubicBezTo>
                  <a:pt x="2450376" y="31943"/>
                  <a:pt x="2160769" y="37350"/>
                  <a:pt x="1909267" y="18288"/>
                </a:cubicBezTo>
                <a:cubicBezTo>
                  <a:pt x="1657765" y="-774"/>
                  <a:pt x="1623992" y="9648"/>
                  <a:pt x="1349654" y="18288"/>
                </a:cubicBezTo>
                <a:cubicBezTo>
                  <a:pt x="1075316" y="26928"/>
                  <a:pt x="833426" y="34181"/>
                  <a:pt x="691286" y="18288"/>
                </a:cubicBezTo>
                <a:cubicBezTo>
                  <a:pt x="549146" y="2395"/>
                  <a:pt x="342011" y="24201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8100" cap="rnd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D97AC3-67FF-3E4F-B552-5E2BA0692A06}"/>
              </a:ext>
            </a:extLst>
          </p:cNvPr>
          <p:cNvSpPr txBox="1"/>
          <p:nvPr/>
        </p:nvSpPr>
        <p:spPr>
          <a:xfrm>
            <a:off x="630936" y="2807208"/>
            <a:ext cx="3429000" cy="34107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What steps do I need to take to reach my goal?</a:t>
            </a:r>
          </a:p>
          <a:p>
            <a:pPr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Example: I will complete my 8-page research paper in 2 weeks.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7" name="Ink 21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5755403" y="1971579"/>
              <a:ext cx="360" cy="2160"/>
            </p14:xfrm>
          </p:contentPart>
        </mc:Choice>
        <mc:Fallback xmlns="">
          <p:pic>
            <p:nvPicPr>
              <p:cNvPr id="17" name="Ink 21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37403" y="1956150"/>
                <a:ext cx="36000" cy="32709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B1052E5-840D-5D4B-8C1F-35D1B309F7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6872957"/>
              </p:ext>
            </p:extLst>
          </p:nvPr>
        </p:nvGraphicFramePr>
        <p:xfrm>
          <a:off x="4654296" y="694881"/>
          <a:ext cx="6903721" cy="546824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837208">
                  <a:extLst>
                    <a:ext uri="{9D8B030D-6E8A-4147-A177-3AD203B41FA5}">
                      <a16:colId xmlns:a16="http://schemas.microsoft.com/office/drawing/2014/main" val="1602470267"/>
                    </a:ext>
                  </a:extLst>
                </a:gridCol>
                <a:gridCol w="2118783">
                  <a:extLst>
                    <a:ext uri="{9D8B030D-6E8A-4147-A177-3AD203B41FA5}">
                      <a16:colId xmlns:a16="http://schemas.microsoft.com/office/drawing/2014/main" val="2522150617"/>
                    </a:ext>
                  </a:extLst>
                </a:gridCol>
                <a:gridCol w="1947730">
                  <a:extLst>
                    <a:ext uri="{9D8B030D-6E8A-4147-A177-3AD203B41FA5}">
                      <a16:colId xmlns:a16="http://schemas.microsoft.com/office/drawing/2014/main" val="2406621458"/>
                    </a:ext>
                  </a:extLst>
                </a:gridCol>
              </a:tblGrid>
              <a:tr h="607583">
                <a:tc>
                  <a:txBody>
                    <a:bodyPr/>
                    <a:lstStyle/>
                    <a:p>
                      <a:r>
                        <a:rPr lang="en-US" sz="1600"/>
                        <a:t>Action Steps</a:t>
                      </a:r>
                    </a:p>
                  </a:txBody>
                  <a:tcPr marL="82106" marR="82106" marT="41053" marB="41053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Expected Completion Date</a:t>
                      </a:r>
                    </a:p>
                  </a:txBody>
                  <a:tcPr marL="82106" marR="82106" marT="41053" marB="41053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Actual Completion Date</a:t>
                      </a:r>
                    </a:p>
                  </a:txBody>
                  <a:tcPr marL="82106" marR="82106" marT="41053" marB="41053"/>
                </a:tc>
                <a:extLst>
                  <a:ext uri="{0D108BD9-81ED-4DB2-BD59-A6C34878D82A}">
                    <a16:rowId xmlns:a16="http://schemas.microsoft.com/office/drawing/2014/main" val="1962587620"/>
                  </a:ext>
                </a:extLst>
              </a:tr>
              <a:tr h="853900">
                <a:tc>
                  <a:txBody>
                    <a:bodyPr/>
                    <a:lstStyle/>
                    <a:p>
                      <a:r>
                        <a:rPr lang="en-US" sz="1600"/>
                        <a:t>I will research my topic and write my three-point thesis statement.</a:t>
                      </a:r>
                    </a:p>
                  </a:txBody>
                  <a:tcPr marL="82106" marR="82106" marT="41053" marB="41053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Friday, 02/19/2021</a:t>
                      </a:r>
                    </a:p>
                  </a:txBody>
                  <a:tcPr marL="82106" marR="82106" marT="41053" marB="41053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2106" marR="82106" marT="41053" marB="41053"/>
                </a:tc>
                <a:extLst>
                  <a:ext uri="{0D108BD9-81ED-4DB2-BD59-A6C34878D82A}">
                    <a16:rowId xmlns:a16="http://schemas.microsoft.com/office/drawing/2014/main" val="1221818411"/>
                  </a:ext>
                </a:extLst>
              </a:tr>
              <a:tr h="607583">
                <a:tc>
                  <a:txBody>
                    <a:bodyPr/>
                    <a:lstStyle/>
                    <a:p>
                      <a:r>
                        <a:rPr lang="en-US" sz="1600"/>
                        <a:t>I will write the introduction. (1 page)</a:t>
                      </a:r>
                    </a:p>
                  </a:txBody>
                  <a:tcPr marL="82106" marR="82106" marT="41053" marB="41053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Saturday, 02/20/2021</a:t>
                      </a:r>
                    </a:p>
                  </a:txBody>
                  <a:tcPr marL="82106" marR="82106" marT="41053" marB="41053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2106" marR="82106" marT="41053" marB="41053"/>
                </a:tc>
                <a:extLst>
                  <a:ext uri="{0D108BD9-81ED-4DB2-BD59-A6C34878D82A}">
                    <a16:rowId xmlns:a16="http://schemas.microsoft.com/office/drawing/2014/main" val="2791429590"/>
                  </a:ext>
                </a:extLst>
              </a:tr>
              <a:tr h="607583">
                <a:tc>
                  <a:txBody>
                    <a:bodyPr/>
                    <a:lstStyle/>
                    <a:p>
                      <a:r>
                        <a:rPr lang="en-US" sz="1600"/>
                        <a:t>I will write the first point. (2 pages)</a:t>
                      </a:r>
                    </a:p>
                  </a:txBody>
                  <a:tcPr marL="82106" marR="82106" marT="41053" marB="41053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Sunday, 02/21/2021</a:t>
                      </a:r>
                    </a:p>
                  </a:txBody>
                  <a:tcPr marL="82106" marR="82106" marT="41053" marB="41053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2106" marR="82106" marT="41053" marB="41053"/>
                </a:tc>
                <a:extLst>
                  <a:ext uri="{0D108BD9-81ED-4DB2-BD59-A6C34878D82A}">
                    <a16:rowId xmlns:a16="http://schemas.microsoft.com/office/drawing/2014/main" val="2382382290"/>
                  </a:ext>
                </a:extLst>
              </a:tr>
              <a:tr h="607583">
                <a:tc>
                  <a:txBody>
                    <a:bodyPr/>
                    <a:lstStyle/>
                    <a:p>
                      <a:r>
                        <a:rPr lang="en-US" sz="1600"/>
                        <a:t>I will write the second point. (2 pages)</a:t>
                      </a:r>
                    </a:p>
                  </a:txBody>
                  <a:tcPr marL="82106" marR="82106" marT="41053" marB="41053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Wednesday, 02/24/2021</a:t>
                      </a:r>
                    </a:p>
                  </a:txBody>
                  <a:tcPr marL="82106" marR="82106" marT="41053" marB="41053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2106" marR="82106" marT="41053" marB="41053"/>
                </a:tc>
                <a:extLst>
                  <a:ext uri="{0D108BD9-81ED-4DB2-BD59-A6C34878D82A}">
                    <a16:rowId xmlns:a16="http://schemas.microsoft.com/office/drawing/2014/main" val="810821947"/>
                  </a:ext>
                </a:extLst>
              </a:tr>
              <a:tr h="607583">
                <a:tc>
                  <a:txBody>
                    <a:bodyPr/>
                    <a:lstStyle/>
                    <a:p>
                      <a:r>
                        <a:rPr lang="en-US" sz="1600"/>
                        <a:t>I will write the third point. (2 pages)</a:t>
                      </a:r>
                    </a:p>
                  </a:txBody>
                  <a:tcPr marL="82106" marR="82106" marT="41053" marB="41053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Thursday, 02/25/2021</a:t>
                      </a:r>
                    </a:p>
                  </a:txBody>
                  <a:tcPr marL="82106" marR="82106" marT="41053" marB="41053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2106" marR="82106" marT="41053" marB="41053"/>
                </a:tc>
                <a:extLst>
                  <a:ext uri="{0D108BD9-81ED-4DB2-BD59-A6C34878D82A}">
                    <a16:rowId xmlns:a16="http://schemas.microsoft.com/office/drawing/2014/main" val="1868759338"/>
                  </a:ext>
                </a:extLst>
              </a:tr>
              <a:tr h="6075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/>
                        <a:t>I will write the conclusion. (1 page)</a:t>
                      </a:r>
                    </a:p>
                  </a:txBody>
                  <a:tcPr marL="82106" marR="82106" marT="41053" marB="41053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Saturday, 02/27/2021</a:t>
                      </a:r>
                    </a:p>
                  </a:txBody>
                  <a:tcPr marL="82106" marR="82106" marT="41053" marB="41053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2106" marR="82106" marT="41053" marB="41053"/>
                </a:tc>
                <a:extLst>
                  <a:ext uri="{0D108BD9-81ED-4DB2-BD59-A6C34878D82A}">
                    <a16:rowId xmlns:a16="http://schemas.microsoft.com/office/drawing/2014/main" val="2217679131"/>
                  </a:ext>
                </a:extLst>
              </a:tr>
              <a:tr h="361266">
                <a:tc>
                  <a:txBody>
                    <a:bodyPr/>
                    <a:lstStyle/>
                    <a:p>
                      <a:r>
                        <a:rPr lang="en-US" sz="1600"/>
                        <a:t>I will edit my paper.</a:t>
                      </a:r>
                    </a:p>
                  </a:txBody>
                  <a:tcPr marL="82106" marR="82106" marT="41053" marB="41053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Sunday, 02/28/2021</a:t>
                      </a:r>
                    </a:p>
                  </a:txBody>
                  <a:tcPr marL="82106" marR="82106" marT="41053" marB="41053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2106" marR="82106" marT="41053" marB="41053"/>
                </a:tc>
                <a:extLst>
                  <a:ext uri="{0D108BD9-81ED-4DB2-BD59-A6C34878D82A}">
                    <a16:rowId xmlns:a16="http://schemas.microsoft.com/office/drawing/2014/main" val="1451597848"/>
                  </a:ext>
                </a:extLst>
              </a:tr>
              <a:tr h="607583">
                <a:tc>
                  <a:txBody>
                    <a:bodyPr/>
                    <a:lstStyle/>
                    <a:p>
                      <a:r>
                        <a:rPr lang="en-US" sz="1600"/>
                        <a:t>I will submit my paper.</a:t>
                      </a:r>
                    </a:p>
                  </a:txBody>
                  <a:tcPr marL="82106" marR="82106" marT="41053" marB="41053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Wednesday, 03/03/2021</a:t>
                      </a:r>
                    </a:p>
                  </a:txBody>
                  <a:tcPr marL="82106" marR="82106" marT="41053" marB="41053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106" marR="82106" marT="41053" marB="41053"/>
                </a:tc>
                <a:extLst>
                  <a:ext uri="{0D108BD9-81ED-4DB2-BD59-A6C34878D82A}">
                    <a16:rowId xmlns:a16="http://schemas.microsoft.com/office/drawing/2014/main" val="16183909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58701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A97EDC-3262-1A4C-857B-00E9CE794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429336"/>
            <a:ext cx="3429000" cy="211269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>
              <a:lnSpc>
                <a:spcPct val="90000"/>
              </a:lnSpc>
            </a:pPr>
            <a:br>
              <a:rPr lang="en-US" sz="3800" dirty="0"/>
            </a:br>
            <a:r>
              <a:rPr lang="en-US" dirty="0"/>
              <a:t>Mental Contrasting</a:t>
            </a:r>
            <a:br>
              <a:rPr lang="en-US" sz="3800" dirty="0"/>
            </a:br>
            <a:endParaRPr lang="en-US" sz="3800" dirty="0"/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9084" y="2532888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25450 w 3291840"/>
              <a:gd name="connsiteY1" fmla="*/ 0 h 18288"/>
              <a:gd name="connsiteX2" fmla="*/ 1283818 w 3291840"/>
              <a:gd name="connsiteY2" fmla="*/ 0 h 18288"/>
              <a:gd name="connsiteX3" fmla="*/ 1975104 w 3291840"/>
              <a:gd name="connsiteY3" fmla="*/ 0 h 18288"/>
              <a:gd name="connsiteX4" fmla="*/ 2666390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567635 w 3291840"/>
              <a:gd name="connsiteY7" fmla="*/ 18288 h 18288"/>
              <a:gd name="connsiteX8" fmla="*/ 1843430 w 3291840"/>
              <a:gd name="connsiteY8" fmla="*/ 18288 h 18288"/>
              <a:gd name="connsiteX9" fmla="*/ 1185062 w 3291840"/>
              <a:gd name="connsiteY9" fmla="*/ 18288 h 18288"/>
              <a:gd name="connsiteX10" fmla="*/ 0 w 3291840"/>
              <a:gd name="connsiteY10" fmla="*/ 18288 h 18288"/>
              <a:gd name="connsiteX11" fmla="*/ 0 w 3291840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613" y="5552"/>
                  <a:pt x="489242" y="1770"/>
                  <a:pt x="625450" y="0"/>
                </a:cubicBezTo>
                <a:cubicBezTo>
                  <a:pt x="761658" y="-1770"/>
                  <a:pt x="1015131" y="32079"/>
                  <a:pt x="1283818" y="0"/>
                </a:cubicBezTo>
                <a:cubicBezTo>
                  <a:pt x="1552505" y="-32079"/>
                  <a:pt x="1752773" y="10771"/>
                  <a:pt x="1975104" y="0"/>
                </a:cubicBezTo>
                <a:cubicBezTo>
                  <a:pt x="2197435" y="-10771"/>
                  <a:pt x="2433070" y="21341"/>
                  <a:pt x="2666390" y="0"/>
                </a:cubicBezTo>
                <a:cubicBezTo>
                  <a:pt x="2899710" y="-21341"/>
                  <a:pt x="3028437" y="16612"/>
                  <a:pt x="3291840" y="0"/>
                </a:cubicBezTo>
                <a:cubicBezTo>
                  <a:pt x="3291131" y="8157"/>
                  <a:pt x="3291427" y="12125"/>
                  <a:pt x="3291840" y="18288"/>
                </a:cubicBezTo>
                <a:cubicBezTo>
                  <a:pt x="3043276" y="37868"/>
                  <a:pt x="2921041" y="-12908"/>
                  <a:pt x="2567635" y="18288"/>
                </a:cubicBezTo>
                <a:cubicBezTo>
                  <a:pt x="2214230" y="49484"/>
                  <a:pt x="2189623" y="-13019"/>
                  <a:pt x="1843430" y="18288"/>
                </a:cubicBezTo>
                <a:cubicBezTo>
                  <a:pt x="1497237" y="49595"/>
                  <a:pt x="1492584" y="29180"/>
                  <a:pt x="1185062" y="18288"/>
                </a:cubicBezTo>
                <a:cubicBezTo>
                  <a:pt x="877540" y="7396"/>
                  <a:pt x="313238" y="464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281971" y="23935"/>
                  <a:pt x="485873" y="-14021"/>
                  <a:pt x="625450" y="0"/>
                </a:cubicBezTo>
                <a:cubicBezTo>
                  <a:pt x="765027" y="14021"/>
                  <a:pt x="1048900" y="27914"/>
                  <a:pt x="1185062" y="0"/>
                </a:cubicBezTo>
                <a:cubicBezTo>
                  <a:pt x="1321224" y="-27914"/>
                  <a:pt x="1648252" y="-3988"/>
                  <a:pt x="1909267" y="0"/>
                </a:cubicBezTo>
                <a:cubicBezTo>
                  <a:pt x="2170282" y="3988"/>
                  <a:pt x="2301957" y="25891"/>
                  <a:pt x="2534717" y="0"/>
                </a:cubicBezTo>
                <a:cubicBezTo>
                  <a:pt x="2767477" y="-25891"/>
                  <a:pt x="3078800" y="21500"/>
                  <a:pt x="3291840" y="0"/>
                </a:cubicBezTo>
                <a:cubicBezTo>
                  <a:pt x="3291576" y="4493"/>
                  <a:pt x="3292224" y="9472"/>
                  <a:pt x="3291840" y="18288"/>
                </a:cubicBezTo>
                <a:cubicBezTo>
                  <a:pt x="3120474" y="15714"/>
                  <a:pt x="2816568" y="4633"/>
                  <a:pt x="2633472" y="18288"/>
                </a:cubicBezTo>
                <a:cubicBezTo>
                  <a:pt x="2450376" y="31943"/>
                  <a:pt x="2160769" y="37350"/>
                  <a:pt x="1909267" y="18288"/>
                </a:cubicBezTo>
                <a:cubicBezTo>
                  <a:pt x="1657765" y="-774"/>
                  <a:pt x="1623992" y="9648"/>
                  <a:pt x="1349654" y="18288"/>
                </a:cubicBezTo>
                <a:cubicBezTo>
                  <a:pt x="1075316" y="26928"/>
                  <a:pt x="833426" y="34181"/>
                  <a:pt x="691286" y="18288"/>
                </a:cubicBezTo>
                <a:cubicBezTo>
                  <a:pt x="549146" y="2395"/>
                  <a:pt x="342011" y="24201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8100" cap="rnd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F56DBA-0CD9-9949-A23F-8F33F5D02642}"/>
              </a:ext>
            </a:extLst>
          </p:cNvPr>
          <p:cNvSpPr txBox="1"/>
          <p:nvPr/>
        </p:nvSpPr>
        <p:spPr>
          <a:xfrm>
            <a:off x="630936" y="2807208"/>
            <a:ext cx="3429000" cy="34107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 algn="ctr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Identifying potential obstacles and possible     solutions</a:t>
            </a:r>
          </a:p>
          <a:p>
            <a:pPr marL="342900"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What obstacles might inhibit me from working on or reaching my goal?</a:t>
            </a:r>
          </a:p>
          <a:p>
            <a:pPr marL="342900"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What possible solutions are there?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5755403" y="1971579"/>
              <a:ext cx="360" cy="21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37403" y="1956150"/>
                <a:ext cx="36000" cy="32709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091C5E6-89A3-E245-8D28-19DDD21382B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1359420"/>
              </p:ext>
            </p:extLst>
          </p:nvPr>
        </p:nvGraphicFramePr>
        <p:xfrm>
          <a:off x="4654296" y="960249"/>
          <a:ext cx="6903721" cy="493750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260582">
                  <a:extLst>
                    <a:ext uri="{9D8B030D-6E8A-4147-A177-3AD203B41FA5}">
                      <a16:colId xmlns:a16="http://schemas.microsoft.com/office/drawing/2014/main" val="974960790"/>
                    </a:ext>
                  </a:extLst>
                </a:gridCol>
                <a:gridCol w="2247030">
                  <a:extLst>
                    <a:ext uri="{9D8B030D-6E8A-4147-A177-3AD203B41FA5}">
                      <a16:colId xmlns:a16="http://schemas.microsoft.com/office/drawing/2014/main" val="2434274102"/>
                    </a:ext>
                  </a:extLst>
                </a:gridCol>
                <a:gridCol w="2396109">
                  <a:extLst>
                    <a:ext uri="{9D8B030D-6E8A-4147-A177-3AD203B41FA5}">
                      <a16:colId xmlns:a16="http://schemas.microsoft.com/office/drawing/2014/main" val="3969577177"/>
                    </a:ext>
                  </a:extLst>
                </a:gridCol>
              </a:tblGrid>
              <a:tr h="722086">
                <a:tc>
                  <a:txBody>
                    <a:bodyPr/>
                    <a:lstStyle/>
                    <a:p>
                      <a:r>
                        <a:rPr lang="en-US" sz="1900" dirty="0"/>
                        <a:t>Goal</a:t>
                      </a:r>
                    </a:p>
                  </a:txBody>
                  <a:tcPr marL="97579" marR="97579" marT="48790" marB="48790"/>
                </a:tc>
                <a:tc>
                  <a:txBody>
                    <a:bodyPr/>
                    <a:lstStyle/>
                    <a:p>
                      <a:r>
                        <a:rPr lang="en-US" sz="1900"/>
                        <a:t>Potential Obstacles</a:t>
                      </a:r>
                    </a:p>
                  </a:txBody>
                  <a:tcPr marL="97579" marR="97579" marT="48790" marB="48790"/>
                </a:tc>
                <a:tc>
                  <a:txBody>
                    <a:bodyPr/>
                    <a:lstStyle/>
                    <a:p>
                      <a:r>
                        <a:rPr lang="en-US" sz="1900"/>
                        <a:t>Possible Solutions </a:t>
                      </a:r>
                    </a:p>
                  </a:txBody>
                  <a:tcPr marL="97579" marR="97579" marT="48790" marB="48790"/>
                </a:tc>
                <a:extLst>
                  <a:ext uri="{0D108BD9-81ED-4DB2-BD59-A6C34878D82A}">
                    <a16:rowId xmlns:a16="http://schemas.microsoft.com/office/drawing/2014/main" val="3279257265"/>
                  </a:ext>
                </a:extLst>
              </a:tr>
              <a:tr h="1307560">
                <a:tc>
                  <a:txBody>
                    <a:bodyPr/>
                    <a:lstStyle/>
                    <a:p>
                      <a:r>
                        <a:rPr lang="en-US" sz="1900"/>
                        <a:t>I will run three times a week to improve my fitness level.</a:t>
                      </a:r>
                    </a:p>
                  </a:txBody>
                  <a:tcPr marL="97579" marR="97579" marT="48790" marB="48790"/>
                </a:tc>
                <a:tc>
                  <a:txBody>
                    <a:bodyPr/>
                    <a:lstStyle/>
                    <a:p>
                      <a:r>
                        <a:rPr lang="en-US" sz="1900"/>
                        <a:t>I don’t like to get out of bed early.</a:t>
                      </a:r>
                    </a:p>
                  </a:txBody>
                  <a:tcPr marL="97579" marR="97579" marT="48790" marB="48790"/>
                </a:tc>
                <a:tc>
                  <a:txBody>
                    <a:bodyPr/>
                    <a:lstStyle/>
                    <a:p>
                      <a:r>
                        <a:rPr lang="en-US" sz="1900"/>
                        <a:t>Workout at lunchtime.</a:t>
                      </a:r>
                    </a:p>
                  </a:txBody>
                  <a:tcPr marL="97579" marR="97579" marT="48790" marB="48790"/>
                </a:tc>
                <a:extLst>
                  <a:ext uri="{0D108BD9-81ED-4DB2-BD59-A6C34878D82A}">
                    <a16:rowId xmlns:a16="http://schemas.microsoft.com/office/drawing/2014/main" val="2694700243"/>
                  </a:ext>
                </a:extLst>
              </a:tr>
              <a:tr h="1600297">
                <a:tc>
                  <a:txBody>
                    <a:bodyPr/>
                    <a:lstStyle/>
                    <a:p>
                      <a:r>
                        <a:rPr lang="en-US" sz="1900"/>
                        <a:t>I will make the Dean’s list this semester.</a:t>
                      </a:r>
                    </a:p>
                  </a:txBody>
                  <a:tcPr marL="97579" marR="97579" marT="48790" marB="48790"/>
                </a:tc>
                <a:tc>
                  <a:txBody>
                    <a:bodyPr/>
                    <a:lstStyle/>
                    <a:p>
                      <a:r>
                        <a:rPr lang="en-US" sz="1900"/>
                        <a:t>I love to play video games and lose track of time.</a:t>
                      </a:r>
                    </a:p>
                  </a:txBody>
                  <a:tcPr marL="97579" marR="97579" marT="48790" marB="48790"/>
                </a:tc>
                <a:tc>
                  <a:txBody>
                    <a:bodyPr/>
                    <a:lstStyle/>
                    <a:p>
                      <a:r>
                        <a:rPr lang="en-US" sz="1900"/>
                        <a:t>Set a timer.  </a:t>
                      </a:r>
                    </a:p>
                    <a:p>
                      <a:r>
                        <a:rPr lang="en-US" sz="1900"/>
                        <a:t>Only play video games after schoolwork is done for the day.</a:t>
                      </a:r>
                    </a:p>
                  </a:txBody>
                  <a:tcPr marL="97579" marR="97579" marT="48790" marB="48790"/>
                </a:tc>
                <a:extLst>
                  <a:ext uri="{0D108BD9-81ED-4DB2-BD59-A6C34878D82A}">
                    <a16:rowId xmlns:a16="http://schemas.microsoft.com/office/drawing/2014/main" val="1410286086"/>
                  </a:ext>
                </a:extLst>
              </a:tr>
              <a:tr h="1307560">
                <a:tc>
                  <a:txBody>
                    <a:bodyPr/>
                    <a:lstStyle/>
                    <a:p>
                      <a:r>
                        <a:rPr lang="en-US" sz="1900"/>
                        <a:t>I will participate in a social activity once a week.</a:t>
                      </a:r>
                    </a:p>
                  </a:txBody>
                  <a:tcPr marL="97579" marR="97579" marT="48790" marB="48790"/>
                </a:tc>
                <a:tc>
                  <a:txBody>
                    <a:bodyPr/>
                    <a:lstStyle/>
                    <a:p>
                      <a:r>
                        <a:rPr lang="en-US" sz="1900"/>
                        <a:t>I get anxious in large crowds.</a:t>
                      </a:r>
                    </a:p>
                  </a:txBody>
                  <a:tcPr marL="97579" marR="97579" marT="48790" marB="48790"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Plan small events like having a few friends over for dinner.</a:t>
                      </a:r>
                    </a:p>
                  </a:txBody>
                  <a:tcPr marL="97579" marR="97579" marT="48790" marB="48790"/>
                </a:tc>
                <a:extLst>
                  <a:ext uri="{0D108BD9-81ED-4DB2-BD59-A6C34878D82A}">
                    <a16:rowId xmlns:a16="http://schemas.microsoft.com/office/drawing/2014/main" val="36568426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69775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5" name="Rectangle 64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501A36-2DA2-FD4E-8563-A841500AC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3685"/>
            <a:ext cx="4368602" cy="2264824"/>
          </a:xfrm>
        </p:spPr>
        <p:txBody>
          <a:bodyPr anchor="b">
            <a:noAutofit/>
          </a:bodyPr>
          <a:lstStyle/>
          <a:p>
            <a:pPr algn="ctr"/>
            <a:r>
              <a:rPr lang="en-US" sz="4800" dirty="0"/>
              <a:t>Tip FOR SUCCESS:</a:t>
            </a:r>
            <a:br>
              <a:rPr lang="en-US" sz="4800" dirty="0"/>
            </a:br>
            <a:r>
              <a:rPr lang="en-US" sz="4800" dirty="0"/>
              <a:t>Share your Goal with someone</a:t>
            </a:r>
          </a:p>
        </p:txBody>
      </p:sp>
      <p:sp>
        <p:nvSpPr>
          <p:cNvPr id="67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093" y="2563839"/>
            <a:ext cx="3931920" cy="27432"/>
          </a:xfrm>
          <a:custGeom>
            <a:avLst/>
            <a:gdLst>
              <a:gd name="connsiteX0" fmla="*/ 0 w 3931920"/>
              <a:gd name="connsiteY0" fmla="*/ 0 h 27432"/>
              <a:gd name="connsiteX1" fmla="*/ 733958 w 3931920"/>
              <a:gd name="connsiteY1" fmla="*/ 0 h 27432"/>
              <a:gd name="connsiteX2" fmla="*/ 1428598 w 3931920"/>
              <a:gd name="connsiteY2" fmla="*/ 0 h 27432"/>
              <a:gd name="connsiteX3" fmla="*/ 2123237 w 3931920"/>
              <a:gd name="connsiteY3" fmla="*/ 0 h 27432"/>
              <a:gd name="connsiteX4" fmla="*/ 2660599 w 3931920"/>
              <a:gd name="connsiteY4" fmla="*/ 0 h 27432"/>
              <a:gd name="connsiteX5" fmla="*/ 3237281 w 3931920"/>
              <a:gd name="connsiteY5" fmla="*/ 0 h 27432"/>
              <a:gd name="connsiteX6" fmla="*/ 3931920 w 3931920"/>
              <a:gd name="connsiteY6" fmla="*/ 0 h 27432"/>
              <a:gd name="connsiteX7" fmla="*/ 3931920 w 3931920"/>
              <a:gd name="connsiteY7" fmla="*/ 27432 h 27432"/>
              <a:gd name="connsiteX8" fmla="*/ 3276600 w 3931920"/>
              <a:gd name="connsiteY8" fmla="*/ 27432 h 27432"/>
              <a:gd name="connsiteX9" fmla="*/ 2739238 w 3931920"/>
              <a:gd name="connsiteY9" fmla="*/ 27432 h 27432"/>
              <a:gd name="connsiteX10" fmla="*/ 2201875 w 3931920"/>
              <a:gd name="connsiteY10" fmla="*/ 27432 h 27432"/>
              <a:gd name="connsiteX11" fmla="*/ 1507236 w 3931920"/>
              <a:gd name="connsiteY11" fmla="*/ 27432 h 27432"/>
              <a:gd name="connsiteX12" fmla="*/ 930554 w 3931920"/>
              <a:gd name="connsiteY12" fmla="*/ 27432 h 27432"/>
              <a:gd name="connsiteX13" fmla="*/ 0 w 3931920"/>
              <a:gd name="connsiteY13" fmla="*/ 27432 h 27432"/>
              <a:gd name="connsiteX14" fmla="*/ 0 w 3931920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31920" h="27432" fill="none" extrusionOk="0">
                <a:moveTo>
                  <a:pt x="0" y="0"/>
                </a:moveTo>
                <a:cubicBezTo>
                  <a:pt x="245351" y="16874"/>
                  <a:pt x="509174" y="13736"/>
                  <a:pt x="733958" y="0"/>
                </a:cubicBezTo>
                <a:cubicBezTo>
                  <a:pt x="958742" y="-13736"/>
                  <a:pt x="1245406" y="-17215"/>
                  <a:pt x="1428598" y="0"/>
                </a:cubicBezTo>
                <a:cubicBezTo>
                  <a:pt x="1611790" y="17215"/>
                  <a:pt x="1930525" y="20562"/>
                  <a:pt x="2123237" y="0"/>
                </a:cubicBezTo>
                <a:cubicBezTo>
                  <a:pt x="2315949" y="-20562"/>
                  <a:pt x="2485508" y="11332"/>
                  <a:pt x="2660599" y="0"/>
                </a:cubicBezTo>
                <a:cubicBezTo>
                  <a:pt x="2835690" y="-11332"/>
                  <a:pt x="3075198" y="-14809"/>
                  <a:pt x="3237281" y="0"/>
                </a:cubicBezTo>
                <a:cubicBezTo>
                  <a:pt x="3399364" y="14809"/>
                  <a:pt x="3745084" y="-4992"/>
                  <a:pt x="3931920" y="0"/>
                </a:cubicBezTo>
                <a:cubicBezTo>
                  <a:pt x="3930963" y="8431"/>
                  <a:pt x="3931571" y="14612"/>
                  <a:pt x="3931920" y="27432"/>
                </a:cubicBezTo>
                <a:cubicBezTo>
                  <a:pt x="3765435" y="40792"/>
                  <a:pt x="3452398" y="38703"/>
                  <a:pt x="3276600" y="27432"/>
                </a:cubicBezTo>
                <a:cubicBezTo>
                  <a:pt x="3100802" y="16161"/>
                  <a:pt x="2914889" y="26998"/>
                  <a:pt x="2739238" y="27432"/>
                </a:cubicBezTo>
                <a:cubicBezTo>
                  <a:pt x="2563587" y="27866"/>
                  <a:pt x="2395484" y="39154"/>
                  <a:pt x="2201875" y="27432"/>
                </a:cubicBezTo>
                <a:cubicBezTo>
                  <a:pt x="2008266" y="15710"/>
                  <a:pt x="1781367" y="4899"/>
                  <a:pt x="1507236" y="27432"/>
                </a:cubicBezTo>
                <a:cubicBezTo>
                  <a:pt x="1233105" y="49965"/>
                  <a:pt x="1075495" y="47542"/>
                  <a:pt x="930554" y="27432"/>
                </a:cubicBezTo>
                <a:cubicBezTo>
                  <a:pt x="785613" y="7322"/>
                  <a:pt x="268930" y="30433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31920" h="27432" stroke="0" extrusionOk="0">
                <a:moveTo>
                  <a:pt x="0" y="0"/>
                </a:moveTo>
                <a:cubicBezTo>
                  <a:pt x="278269" y="4786"/>
                  <a:pt x="349028" y="-10422"/>
                  <a:pt x="616001" y="0"/>
                </a:cubicBezTo>
                <a:cubicBezTo>
                  <a:pt x="882974" y="10422"/>
                  <a:pt x="931617" y="-15515"/>
                  <a:pt x="1153363" y="0"/>
                </a:cubicBezTo>
                <a:cubicBezTo>
                  <a:pt x="1375109" y="15515"/>
                  <a:pt x="1704089" y="-3631"/>
                  <a:pt x="1887322" y="0"/>
                </a:cubicBezTo>
                <a:cubicBezTo>
                  <a:pt x="2070555" y="3631"/>
                  <a:pt x="2344155" y="2213"/>
                  <a:pt x="2503322" y="0"/>
                </a:cubicBezTo>
                <a:cubicBezTo>
                  <a:pt x="2662489" y="-2213"/>
                  <a:pt x="2976859" y="26691"/>
                  <a:pt x="3119323" y="0"/>
                </a:cubicBezTo>
                <a:cubicBezTo>
                  <a:pt x="3261787" y="-26691"/>
                  <a:pt x="3588171" y="-28651"/>
                  <a:pt x="3931920" y="0"/>
                </a:cubicBezTo>
                <a:cubicBezTo>
                  <a:pt x="3930565" y="9524"/>
                  <a:pt x="3930718" y="13975"/>
                  <a:pt x="3931920" y="27432"/>
                </a:cubicBezTo>
                <a:cubicBezTo>
                  <a:pt x="3664329" y="4021"/>
                  <a:pt x="3437686" y="14511"/>
                  <a:pt x="3276600" y="27432"/>
                </a:cubicBezTo>
                <a:cubicBezTo>
                  <a:pt x="3115514" y="40353"/>
                  <a:pt x="2913592" y="48967"/>
                  <a:pt x="2739238" y="27432"/>
                </a:cubicBezTo>
                <a:cubicBezTo>
                  <a:pt x="2564884" y="5897"/>
                  <a:pt x="2294049" y="39820"/>
                  <a:pt x="2083918" y="27432"/>
                </a:cubicBezTo>
                <a:cubicBezTo>
                  <a:pt x="1873787" y="15044"/>
                  <a:pt x="1718903" y="21388"/>
                  <a:pt x="1428598" y="27432"/>
                </a:cubicBezTo>
                <a:cubicBezTo>
                  <a:pt x="1138293" y="33476"/>
                  <a:pt x="952209" y="50441"/>
                  <a:pt x="812597" y="27432"/>
                </a:cubicBezTo>
                <a:cubicBezTo>
                  <a:pt x="672985" y="4423"/>
                  <a:pt x="305800" y="28240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rgbClr val="B8873A"/>
          </a:solidFill>
          <a:ln w="38100" cap="rnd">
            <a:solidFill>
              <a:srgbClr val="B8873A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5E2E99-B3DF-9C44-9B1B-D5500B19E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" y="2872899"/>
            <a:ext cx="5128822" cy="3320668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00000"/>
              </a:lnSpc>
            </a:pPr>
            <a:r>
              <a:rPr lang="en-US" sz="2600" dirty="0"/>
              <a:t>Dr. Gail Matthews, a clinical psychologist from Dominican University of California conducted a study that shows that “those who </a:t>
            </a:r>
            <a:r>
              <a:rPr lang="en-US" sz="2600" dirty="0">
                <a:highlight>
                  <a:srgbClr val="FFFF00"/>
                </a:highlight>
              </a:rPr>
              <a:t>write down </a:t>
            </a:r>
            <a:r>
              <a:rPr lang="en-US" sz="2600" dirty="0"/>
              <a:t>their goals and </a:t>
            </a:r>
            <a:r>
              <a:rPr lang="en-US" sz="2600" dirty="0">
                <a:highlight>
                  <a:srgbClr val="FFFF00"/>
                </a:highlight>
              </a:rPr>
              <a:t>share</a:t>
            </a:r>
            <a:r>
              <a:rPr lang="en-US" sz="2600" dirty="0"/>
              <a:t> their goals with a friend, as well as send weekly updates, were on average 33% more successful when it comes to accomplishing their stated goals compared to those who merely formulate goals.”</a:t>
            </a:r>
          </a:p>
          <a:p>
            <a:pPr>
              <a:lnSpc>
                <a:spcPct val="100000"/>
              </a:lnSpc>
            </a:pPr>
            <a:r>
              <a:rPr lang="en-US" sz="2600" dirty="0"/>
              <a:t>Choose someone who is trustworthy, honest and supportive.</a:t>
            </a:r>
          </a:p>
          <a:p>
            <a:pPr>
              <a:lnSpc>
                <a:spcPct val="100000"/>
              </a:lnSpc>
            </a:pPr>
            <a:r>
              <a:rPr lang="en-US" sz="2600" dirty="0"/>
              <a:t>Be mindful of posting on social media.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200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1200" dirty="0"/>
              <a:t>Source: https://positivepsychology.com/benefits-goal-setting/#:~:text=Setting%20goals%20helps%20trigger%20new,you%20don't%20properly%20manage.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864D31-9C16-4E90-99C9-9D689F8204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2569" r="10730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713A3C-FFD1-448E-A282-E898A0DA5601}"/>
              </a:ext>
            </a:extLst>
          </p:cNvPr>
          <p:cNvSpPr txBox="1"/>
          <p:nvPr/>
        </p:nvSpPr>
        <p:spPr>
          <a:xfrm>
            <a:off x="10664018" y="6657945"/>
            <a:ext cx="152798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www.flickr.com/photos/johncrider/5938526327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66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8" name="Rectangle 63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501A36-2DA2-FD4E-8563-A841500AC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 fontScale="90000"/>
          </a:bodyPr>
          <a:lstStyle/>
          <a:p>
            <a:pPr algn="ctr"/>
            <a:r>
              <a:rPr lang="en-US" sz="6700" dirty="0"/>
              <a:t>Tip For Success:</a:t>
            </a:r>
            <a:br>
              <a:rPr lang="en-US" sz="6700" dirty="0"/>
            </a:br>
            <a:r>
              <a:rPr lang="en-US" sz="6700" dirty="0"/>
              <a:t>create a Vision Board</a:t>
            </a:r>
          </a:p>
        </p:txBody>
      </p:sp>
      <p:sp>
        <p:nvSpPr>
          <p:cNvPr id="69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C231EA"/>
          </a:solidFill>
          <a:ln w="38100" cap="rnd">
            <a:solidFill>
              <a:srgbClr val="C231EA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5E2E99-B3DF-9C44-9B1B-D5500B19E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</a:pPr>
            <a:r>
              <a:rPr lang="en-US" sz="2000" dirty="0"/>
              <a:t>Consider using a </a:t>
            </a:r>
            <a:r>
              <a:rPr lang="en-US" sz="2000" dirty="0">
                <a:hlinkClick r:id="rId2"/>
              </a:rPr>
              <a:t>vision board</a:t>
            </a:r>
            <a:r>
              <a:rPr lang="en-US" sz="2000" dirty="0"/>
              <a:t> 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Steps for Creating Your Own Vision Board: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1. </a:t>
            </a:r>
            <a:r>
              <a:rPr lang="en-US" sz="2000" b="1" i="1" dirty="0"/>
              <a:t>Reflect</a:t>
            </a:r>
            <a:r>
              <a:rPr lang="en-US" sz="2000" dirty="0"/>
              <a:t>. Think about what you want in life. Write your thoughts down.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2. </a:t>
            </a:r>
            <a:r>
              <a:rPr lang="en-US" sz="2000" b="1" i="1" dirty="0"/>
              <a:t>Collect</a:t>
            </a:r>
            <a:r>
              <a:rPr lang="en-US" sz="2000" dirty="0"/>
              <a:t>. Gather some magazines and cut out images, phrases, and quotes that represent what you want to achieve and that encourage you to work towards your goal.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3. </a:t>
            </a:r>
            <a:r>
              <a:rPr lang="en-US" sz="2000" b="1" i="1" dirty="0"/>
              <a:t>Assemble</a:t>
            </a:r>
            <a:r>
              <a:rPr lang="en-US" sz="2000" dirty="0"/>
              <a:t>. On a solid board (e.g., cardboard, cork, or wood), arrange and paste the cutouts in a way that’s meaningful for you. If you prefer, you can add some embellishments to your board to make it more personalized. 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4. </a:t>
            </a:r>
            <a:r>
              <a:rPr lang="en-US" sz="2000" b="1" i="1" dirty="0"/>
              <a:t>Display</a:t>
            </a:r>
            <a:r>
              <a:rPr lang="en-US" sz="2000" dirty="0"/>
              <a:t>. Place the finished vision board in a prominent spot, where you can view it even for just a few seconds every day. Spend a few moments reflecting on your goals each day.</a:t>
            </a:r>
          </a:p>
          <a:p>
            <a:pPr lvl="1">
              <a:lnSpc>
                <a:spcPct val="100000"/>
              </a:lnSpc>
            </a:pPr>
            <a:endParaRPr lang="en-US" sz="1000" dirty="0"/>
          </a:p>
          <a:p>
            <a:pPr marL="457200" lvl="1" indent="0">
              <a:lnSpc>
                <a:spcPct val="100000"/>
              </a:lnSpc>
              <a:buNone/>
            </a:pPr>
            <a:endParaRPr lang="en-US" sz="1000" dirty="0"/>
          </a:p>
          <a:p>
            <a:pPr marL="457200" lvl="1" indent="0">
              <a:lnSpc>
                <a:spcPct val="100000"/>
              </a:lnSpc>
              <a:buNone/>
            </a:pPr>
            <a:r>
              <a:rPr lang="en-US" sz="1000" dirty="0"/>
              <a:t>Source: https://www.developgoodhabits.com/vision-board-ideas/</a:t>
            </a:r>
          </a:p>
        </p:txBody>
      </p:sp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71AE52F5-D4CC-4953-B94E-C21346F1148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33404" r="23473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1F30D48-C0FF-489A-9E45-5B0101074229}"/>
              </a:ext>
            </a:extLst>
          </p:cNvPr>
          <p:cNvSpPr txBox="1"/>
          <p:nvPr/>
        </p:nvSpPr>
        <p:spPr>
          <a:xfrm>
            <a:off x="10664018" y="6657945"/>
            <a:ext cx="152798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 tooltip="http://bellenoirmag.blogspot.com/2012_01_01_archive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02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74BFCD-6E74-4C71-BBB8-48C45C16E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600"/>
              <a:t>How will I know when I’ve reached my goal?</a:t>
            </a:r>
          </a:p>
        </p:txBody>
      </p:sp>
      <p:sp>
        <p:nvSpPr>
          <p:cNvPr id="32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093" y="2563839"/>
            <a:ext cx="3931920" cy="27432"/>
          </a:xfrm>
          <a:custGeom>
            <a:avLst/>
            <a:gdLst>
              <a:gd name="connsiteX0" fmla="*/ 0 w 3931920"/>
              <a:gd name="connsiteY0" fmla="*/ 0 h 27432"/>
              <a:gd name="connsiteX1" fmla="*/ 733958 w 3931920"/>
              <a:gd name="connsiteY1" fmla="*/ 0 h 27432"/>
              <a:gd name="connsiteX2" fmla="*/ 1428598 w 3931920"/>
              <a:gd name="connsiteY2" fmla="*/ 0 h 27432"/>
              <a:gd name="connsiteX3" fmla="*/ 2123237 w 3931920"/>
              <a:gd name="connsiteY3" fmla="*/ 0 h 27432"/>
              <a:gd name="connsiteX4" fmla="*/ 2660599 w 3931920"/>
              <a:gd name="connsiteY4" fmla="*/ 0 h 27432"/>
              <a:gd name="connsiteX5" fmla="*/ 3237281 w 3931920"/>
              <a:gd name="connsiteY5" fmla="*/ 0 h 27432"/>
              <a:gd name="connsiteX6" fmla="*/ 3931920 w 3931920"/>
              <a:gd name="connsiteY6" fmla="*/ 0 h 27432"/>
              <a:gd name="connsiteX7" fmla="*/ 3931920 w 3931920"/>
              <a:gd name="connsiteY7" fmla="*/ 27432 h 27432"/>
              <a:gd name="connsiteX8" fmla="*/ 3276600 w 3931920"/>
              <a:gd name="connsiteY8" fmla="*/ 27432 h 27432"/>
              <a:gd name="connsiteX9" fmla="*/ 2739238 w 3931920"/>
              <a:gd name="connsiteY9" fmla="*/ 27432 h 27432"/>
              <a:gd name="connsiteX10" fmla="*/ 2201875 w 3931920"/>
              <a:gd name="connsiteY10" fmla="*/ 27432 h 27432"/>
              <a:gd name="connsiteX11" fmla="*/ 1507236 w 3931920"/>
              <a:gd name="connsiteY11" fmla="*/ 27432 h 27432"/>
              <a:gd name="connsiteX12" fmla="*/ 930554 w 3931920"/>
              <a:gd name="connsiteY12" fmla="*/ 27432 h 27432"/>
              <a:gd name="connsiteX13" fmla="*/ 0 w 3931920"/>
              <a:gd name="connsiteY13" fmla="*/ 27432 h 27432"/>
              <a:gd name="connsiteX14" fmla="*/ 0 w 3931920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31920" h="27432" fill="none" extrusionOk="0">
                <a:moveTo>
                  <a:pt x="0" y="0"/>
                </a:moveTo>
                <a:cubicBezTo>
                  <a:pt x="245351" y="16874"/>
                  <a:pt x="509174" y="13736"/>
                  <a:pt x="733958" y="0"/>
                </a:cubicBezTo>
                <a:cubicBezTo>
                  <a:pt x="958742" y="-13736"/>
                  <a:pt x="1245406" y="-17215"/>
                  <a:pt x="1428598" y="0"/>
                </a:cubicBezTo>
                <a:cubicBezTo>
                  <a:pt x="1611790" y="17215"/>
                  <a:pt x="1930525" y="20562"/>
                  <a:pt x="2123237" y="0"/>
                </a:cubicBezTo>
                <a:cubicBezTo>
                  <a:pt x="2315949" y="-20562"/>
                  <a:pt x="2485508" y="11332"/>
                  <a:pt x="2660599" y="0"/>
                </a:cubicBezTo>
                <a:cubicBezTo>
                  <a:pt x="2835690" y="-11332"/>
                  <a:pt x="3075198" y="-14809"/>
                  <a:pt x="3237281" y="0"/>
                </a:cubicBezTo>
                <a:cubicBezTo>
                  <a:pt x="3399364" y="14809"/>
                  <a:pt x="3745084" y="-4992"/>
                  <a:pt x="3931920" y="0"/>
                </a:cubicBezTo>
                <a:cubicBezTo>
                  <a:pt x="3930963" y="8431"/>
                  <a:pt x="3931571" y="14612"/>
                  <a:pt x="3931920" y="27432"/>
                </a:cubicBezTo>
                <a:cubicBezTo>
                  <a:pt x="3765435" y="40792"/>
                  <a:pt x="3452398" y="38703"/>
                  <a:pt x="3276600" y="27432"/>
                </a:cubicBezTo>
                <a:cubicBezTo>
                  <a:pt x="3100802" y="16161"/>
                  <a:pt x="2914889" y="26998"/>
                  <a:pt x="2739238" y="27432"/>
                </a:cubicBezTo>
                <a:cubicBezTo>
                  <a:pt x="2563587" y="27866"/>
                  <a:pt x="2395484" y="39154"/>
                  <a:pt x="2201875" y="27432"/>
                </a:cubicBezTo>
                <a:cubicBezTo>
                  <a:pt x="2008266" y="15710"/>
                  <a:pt x="1781367" y="4899"/>
                  <a:pt x="1507236" y="27432"/>
                </a:cubicBezTo>
                <a:cubicBezTo>
                  <a:pt x="1233105" y="49965"/>
                  <a:pt x="1075495" y="47542"/>
                  <a:pt x="930554" y="27432"/>
                </a:cubicBezTo>
                <a:cubicBezTo>
                  <a:pt x="785613" y="7322"/>
                  <a:pt x="268930" y="30433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31920" h="27432" stroke="0" extrusionOk="0">
                <a:moveTo>
                  <a:pt x="0" y="0"/>
                </a:moveTo>
                <a:cubicBezTo>
                  <a:pt x="278269" y="4786"/>
                  <a:pt x="349028" y="-10422"/>
                  <a:pt x="616001" y="0"/>
                </a:cubicBezTo>
                <a:cubicBezTo>
                  <a:pt x="882974" y="10422"/>
                  <a:pt x="931617" y="-15515"/>
                  <a:pt x="1153363" y="0"/>
                </a:cubicBezTo>
                <a:cubicBezTo>
                  <a:pt x="1375109" y="15515"/>
                  <a:pt x="1704089" y="-3631"/>
                  <a:pt x="1887322" y="0"/>
                </a:cubicBezTo>
                <a:cubicBezTo>
                  <a:pt x="2070555" y="3631"/>
                  <a:pt x="2344155" y="2213"/>
                  <a:pt x="2503322" y="0"/>
                </a:cubicBezTo>
                <a:cubicBezTo>
                  <a:pt x="2662489" y="-2213"/>
                  <a:pt x="2976859" y="26691"/>
                  <a:pt x="3119323" y="0"/>
                </a:cubicBezTo>
                <a:cubicBezTo>
                  <a:pt x="3261787" y="-26691"/>
                  <a:pt x="3588171" y="-28651"/>
                  <a:pt x="3931920" y="0"/>
                </a:cubicBezTo>
                <a:cubicBezTo>
                  <a:pt x="3930565" y="9524"/>
                  <a:pt x="3930718" y="13975"/>
                  <a:pt x="3931920" y="27432"/>
                </a:cubicBezTo>
                <a:cubicBezTo>
                  <a:pt x="3664329" y="4021"/>
                  <a:pt x="3437686" y="14511"/>
                  <a:pt x="3276600" y="27432"/>
                </a:cubicBezTo>
                <a:cubicBezTo>
                  <a:pt x="3115514" y="40353"/>
                  <a:pt x="2913592" y="48967"/>
                  <a:pt x="2739238" y="27432"/>
                </a:cubicBezTo>
                <a:cubicBezTo>
                  <a:pt x="2564884" y="5897"/>
                  <a:pt x="2294049" y="39820"/>
                  <a:pt x="2083918" y="27432"/>
                </a:cubicBezTo>
                <a:cubicBezTo>
                  <a:pt x="1873787" y="15044"/>
                  <a:pt x="1718903" y="21388"/>
                  <a:pt x="1428598" y="27432"/>
                </a:cubicBezTo>
                <a:cubicBezTo>
                  <a:pt x="1138293" y="33476"/>
                  <a:pt x="952209" y="50441"/>
                  <a:pt x="812597" y="27432"/>
                </a:cubicBezTo>
                <a:cubicBezTo>
                  <a:pt x="672985" y="4423"/>
                  <a:pt x="305800" y="28240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rgbClr val="3E84D6"/>
          </a:solidFill>
          <a:ln w="38100" cap="rnd">
            <a:solidFill>
              <a:srgbClr val="3E84D6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2461D0-4114-43C4-BF47-E067B1FC2A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741719"/>
            <a:ext cx="4243589" cy="391622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Short Term Goals</a:t>
            </a:r>
          </a:p>
          <a:p>
            <a:pPr lvl="1"/>
            <a:r>
              <a:rPr lang="en-US" dirty="0"/>
              <a:t>Example: I will run the 5K Turkey Trot on Thanksgiving Day.</a:t>
            </a:r>
          </a:p>
          <a:p>
            <a:r>
              <a:rPr lang="en-US" dirty="0"/>
              <a:t>Long Term Goals</a:t>
            </a:r>
          </a:p>
          <a:p>
            <a:pPr lvl="1"/>
            <a:r>
              <a:rPr lang="en-US" dirty="0"/>
              <a:t>Am I meeting short term goals related to my long-term goal?</a:t>
            </a:r>
          </a:p>
          <a:p>
            <a:pPr lvl="2"/>
            <a:r>
              <a:rPr lang="en-US" dirty="0"/>
              <a:t>Specific Goal: To earn a BS in Nursing</a:t>
            </a:r>
          </a:p>
          <a:p>
            <a:pPr lvl="2"/>
            <a:r>
              <a:rPr lang="en-US" dirty="0"/>
              <a:t>Progress: Admitted into Nursing program</a:t>
            </a:r>
          </a:p>
          <a:p>
            <a:pPr lvl="1"/>
            <a:r>
              <a:rPr lang="en-US" dirty="0"/>
              <a:t>Are my habits changing?</a:t>
            </a:r>
          </a:p>
          <a:p>
            <a:pPr lvl="1"/>
            <a:r>
              <a:rPr lang="en-US" dirty="0"/>
              <a:t>Do I feel differently?</a:t>
            </a:r>
          </a:p>
        </p:txBody>
      </p:sp>
      <p:pic>
        <p:nvPicPr>
          <p:cNvPr id="5" name="Picture 4" descr="A picture containing sky, person, outdoor, sport&#10;&#10;Description automatically generated">
            <a:extLst>
              <a:ext uri="{FF2B5EF4-FFF2-40B4-BE49-F238E27FC236}">
                <a16:creationId xmlns:a16="http://schemas.microsoft.com/office/drawing/2014/main" id="{88E5D0EC-51E0-4A51-89F1-23DC2229E4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6060" r="3128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F52FC38-E8F7-4487-B269-337AEA8774DC}"/>
              </a:ext>
            </a:extLst>
          </p:cNvPr>
          <p:cNvSpPr txBox="1"/>
          <p:nvPr/>
        </p:nvSpPr>
        <p:spPr>
          <a:xfrm>
            <a:off x="10670430" y="6657945"/>
            <a:ext cx="1521570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www.flickr.com/photos/jblmpao/639075495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286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C8C2C0-E6AD-7043-B38D-663CEEAA7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593" y="84868"/>
            <a:ext cx="6251110" cy="2388028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dirty="0"/>
              <a:t>Tip FOR SUCCESS:</a:t>
            </a:r>
            <a:br>
              <a:rPr lang="en-US" dirty="0"/>
            </a:br>
            <a:r>
              <a:rPr lang="en-US" dirty="0"/>
              <a:t>Reward yourself for work well done</a:t>
            </a:r>
          </a:p>
        </p:txBody>
      </p:sp>
      <p:sp>
        <p:nvSpPr>
          <p:cNvPr id="57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F7FF1B"/>
          </a:solidFill>
          <a:ln w="38100" cap="rnd">
            <a:solidFill>
              <a:srgbClr val="F7FF1B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BFC5463-B6F9-4020-BB4E-E41DC4CF333A}"/>
              </a:ext>
            </a:extLst>
          </p:cNvPr>
          <p:cNvSpPr/>
          <p:nvPr/>
        </p:nvSpPr>
        <p:spPr>
          <a:xfrm>
            <a:off x="5297762" y="2706624"/>
            <a:ext cx="6251110" cy="3483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How can I reward my progress?</a:t>
            </a:r>
          </a:p>
          <a:p>
            <a:pPr lvl="1"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Internal - comes from within</a:t>
            </a:r>
          </a:p>
          <a:p>
            <a:pPr lvl="2"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Example: I feel more relaxed before bed.</a:t>
            </a:r>
          </a:p>
          <a:p>
            <a:pPr lvl="1"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External – comes from an outside source such as a reward or praise</a:t>
            </a:r>
          </a:p>
          <a:p>
            <a:pPr lvl="2"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Simple</a:t>
            </a:r>
          </a:p>
          <a:p>
            <a:pPr lvl="2"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Frequent</a:t>
            </a:r>
          </a:p>
          <a:p>
            <a:pPr lvl="2"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Free or inexpensive</a:t>
            </a:r>
          </a:p>
          <a:p>
            <a:pPr lvl="2"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Example: Buy the new copy of my favorite magazine when I finish the current copy</a:t>
            </a:r>
          </a:p>
        </p:txBody>
      </p:sp>
      <p:pic>
        <p:nvPicPr>
          <p:cNvPr id="7" name="Picture 6" descr="Graphical user interface&#10;&#10;Description automatically generated">
            <a:extLst>
              <a:ext uri="{FF2B5EF4-FFF2-40B4-BE49-F238E27FC236}">
                <a16:creationId xmlns:a16="http://schemas.microsoft.com/office/drawing/2014/main" id="{E71478CB-E76F-4B5C-A01F-E3014EFCE7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1424" r="21702" b="2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602B756-48CE-4DA6-A90E-B3272D0BC8B0}"/>
              </a:ext>
            </a:extLst>
          </p:cNvPr>
          <p:cNvSpPr txBox="1"/>
          <p:nvPr/>
        </p:nvSpPr>
        <p:spPr>
          <a:xfrm>
            <a:off x="10672033" y="6657945"/>
            <a:ext cx="151996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eslkidsgames.com/product/reward-stickers-for-teachers-pack-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06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0" name="Rectangle 4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501A36-2DA2-FD4E-8563-A841500AC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144379"/>
            <a:ext cx="6251110" cy="1967885"/>
          </a:xfrm>
        </p:spPr>
        <p:txBody>
          <a:bodyPr anchor="b">
            <a:normAutofit fontScale="90000"/>
          </a:bodyPr>
          <a:lstStyle/>
          <a:p>
            <a:pPr algn="ctr"/>
            <a:r>
              <a:rPr lang="en-US" sz="7200" dirty="0"/>
              <a:t>TIP FOR Success: </a:t>
            </a:r>
            <a:br>
              <a:rPr lang="en-US" sz="7200" dirty="0"/>
            </a:br>
            <a:r>
              <a:rPr lang="en-US" sz="7200" dirty="0"/>
              <a:t>Be Kind to Yourself</a:t>
            </a:r>
          </a:p>
        </p:txBody>
      </p:sp>
      <p:sp>
        <p:nvSpPr>
          <p:cNvPr id="61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C6ED98"/>
          </a:solidFill>
          <a:ln w="38100" cap="rnd">
            <a:solidFill>
              <a:srgbClr val="C6ED98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5E2E99-B3DF-9C44-9B1B-D5500B19E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1" y="2706623"/>
            <a:ext cx="6753067" cy="400699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When things aren’t going as you had hoped:</a:t>
            </a:r>
          </a:p>
          <a:p>
            <a:r>
              <a:rPr lang="en-US" dirty="0"/>
              <a:t>Look at your vision board for inspiration and encouragement.</a:t>
            </a:r>
          </a:p>
          <a:p>
            <a:r>
              <a:rPr lang="en-US" dirty="0"/>
              <a:t>Look back at all the progress you’ve made.</a:t>
            </a:r>
          </a:p>
          <a:p>
            <a:r>
              <a:rPr lang="en-US" dirty="0"/>
              <a:t>Think about what you would say to a friend who was having trouble reaching their goal.</a:t>
            </a:r>
          </a:p>
          <a:p>
            <a:r>
              <a:rPr lang="en-US" dirty="0"/>
              <a:t> Talk to a friend who knows about your goal. </a:t>
            </a:r>
          </a:p>
          <a:p>
            <a:r>
              <a:rPr lang="en-US" dirty="0"/>
              <a:t>Consider revising your goal.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EA27CC5B-2DA6-472C-8D42-AF5445F40C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6566" r="16201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43B91BC-B16E-4D50-B141-6A067E894B7E}"/>
              </a:ext>
            </a:extLst>
          </p:cNvPr>
          <p:cNvSpPr txBox="1"/>
          <p:nvPr/>
        </p:nvSpPr>
        <p:spPr>
          <a:xfrm>
            <a:off x="10664018" y="6657945"/>
            <a:ext cx="152798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heartfeltthoughtsandwritings.com/2020/04/25/email-encouragement-group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961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4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501A36-2DA2-FD4E-8563-A841500AC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6600" dirty="0"/>
              <a:t>GOAL Setting Support @ FSU</a:t>
            </a:r>
          </a:p>
        </p:txBody>
      </p:sp>
      <p:sp>
        <p:nvSpPr>
          <p:cNvPr id="73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093" y="2563839"/>
            <a:ext cx="3931920" cy="27432"/>
          </a:xfrm>
          <a:custGeom>
            <a:avLst/>
            <a:gdLst>
              <a:gd name="connsiteX0" fmla="*/ 0 w 3931920"/>
              <a:gd name="connsiteY0" fmla="*/ 0 h 27432"/>
              <a:gd name="connsiteX1" fmla="*/ 733958 w 3931920"/>
              <a:gd name="connsiteY1" fmla="*/ 0 h 27432"/>
              <a:gd name="connsiteX2" fmla="*/ 1428598 w 3931920"/>
              <a:gd name="connsiteY2" fmla="*/ 0 h 27432"/>
              <a:gd name="connsiteX3" fmla="*/ 2123237 w 3931920"/>
              <a:gd name="connsiteY3" fmla="*/ 0 h 27432"/>
              <a:gd name="connsiteX4" fmla="*/ 2660599 w 3931920"/>
              <a:gd name="connsiteY4" fmla="*/ 0 h 27432"/>
              <a:gd name="connsiteX5" fmla="*/ 3237281 w 3931920"/>
              <a:gd name="connsiteY5" fmla="*/ 0 h 27432"/>
              <a:gd name="connsiteX6" fmla="*/ 3931920 w 3931920"/>
              <a:gd name="connsiteY6" fmla="*/ 0 h 27432"/>
              <a:gd name="connsiteX7" fmla="*/ 3931920 w 3931920"/>
              <a:gd name="connsiteY7" fmla="*/ 27432 h 27432"/>
              <a:gd name="connsiteX8" fmla="*/ 3276600 w 3931920"/>
              <a:gd name="connsiteY8" fmla="*/ 27432 h 27432"/>
              <a:gd name="connsiteX9" fmla="*/ 2739238 w 3931920"/>
              <a:gd name="connsiteY9" fmla="*/ 27432 h 27432"/>
              <a:gd name="connsiteX10" fmla="*/ 2201875 w 3931920"/>
              <a:gd name="connsiteY10" fmla="*/ 27432 h 27432"/>
              <a:gd name="connsiteX11" fmla="*/ 1507236 w 3931920"/>
              <a:gd name="connsiteY11" fmla="*/ 27432 h 27432"/>
              <a:gd name="connsiteX12" fmla="*/ 930554 w 3931920"/>
              <a:gd name="connsiteY12" fmla="*/ 27432 h 27432"/>
              <a:gd name="connsiteX13" fmla="*/ 0 w 3931920"/>
              <a:gd name="connsiteY13" fmla="*/ 27432 h 27432"/>
              <a:gd name="connsiteX14" fmla="*/ 0 w 3931920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31920" h="27432" fill="none" extrusionOk="0">
                <a:moveTo>
                  <a:pt x="0" y="0"/>
                </a:moveTo>
                <a:cubicBezTo>
                  <a:pt x="245351" y="16874"/>
                  <a:pt x="509174" y="13736"/>
                  <a:pt x="733958" y="0"/>
                </a:cubicBezTo>
                <a:cubicBezTo>
                  <a:pt x="958742" y="-13736"/>
                  <a:pt x="1245406" y="-17215"/>
                  <a:pt x="1428598" y="0"/>
                </a:cubicBezTo>
                <a:cubicBezTo>
                  <a:pt x="1611790" y="17215"/>
                  <a:pt x="1930525" y="20562"/>
                  <a:pt x="2123237" y="0"/>
                </a:cubicBezTo>
                <a:cubicBezTo>
                  <a:pt x="2315949" y="-20562"/>
                  <a:pt x="2485508" y="11332"/>
                  <a:pt x="2660599" y="0"/>
                </a:cubicBezTo>
                <a:cubicBezTo>
                  <a:pt x="2835690" y="-11332"/>
                  <a:pt x="3075198" y="-14809"/>
                  <a:pt x="3237281" y="0"/>
                </a:cubicBezTo>
                <a:cubicBezTo>
                  <a:pt x="3399364" y="14809"/>
                  <a:pt x="3745084" y="-4992"/>
                  <a:pt x="3931920" y="0"/>
                </a:cubicBezTo>
                <a:cubicBezTo>
                  <a:pt x="3930963" y="8431"/>
                  <a:pt x="3931571" y="14612"/>
                  <a:pt x="3931920" y="27432"/>
                </a:cubicBezTo>
                <a:cubicBezTo>
                  <a:pt x="3765435" y="40792"/>
                  <a:pt x="3452398" y="38703"/>
                  <a:pt x="3276600" y="27432"/>
                </a:cubicBezTo>
                <a:cubicBezTo>
                  <a:pt x="3100802" y="16161"/>
                  <a:pt x="2914889" y="26998"/>
                  <a:pt x="2739238" y="27432"/>
                </a:cubicBezTo>
                <a:cubicBezTo>
                  <a:pt x="2563587" y="27866"/>
                  <a:pt x="2395484" y="39154"/>
                  <a:pt x="2201875" y="27432"/>
                </a:cubicBezTo>
                <a:cubicBezTo>
                  <a:pt x="2008266" y="15710"/>
                  <a:pt x="1781367" y="4899"/>
                  <a:pt x="1507236" y="27432"/>
                </a:cubicBezTo>
                <a:cubicBezTo>
                  <a:pt x="1233105" y="49965"/>
                  <a:pt x="1075495" y="47542"/>
                  <a:pt x="930554" y="27432"/>
                </a:cubicBezTo>
                <a:cubicBezTo>
                  <a:pt x="785613" y="7322"/>
                  <a:pt x="268930" y="30433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31920" h="27432" stroke="0" extrusionOk="0">
                <a:moveTo>
                  <a:pt x="0" y="0"/>
                </a:moveTo>
                <a:cubicBezTo>
                  <a:pt x="278269" y="4786"/>
                  <a:pt x="349028" y="-10422"/>
                  <a:pt x="616001" y="0"/>
                </a:cubicBezTo>
                <a:cubicBezTo>
                  <a:pt x="882974" y="10422"/>
                  <a:pt x="931617" y="-15515"/>
                  <a:pt x="1153363" y="0"/>
                </a:cubicBezTo>
                <a:cubicBezTo>
                  <a:pt x="1375109" y="15515"/>
                  <a:pt x="1704089" y="-3631"/>
                  <a:pt x="1887322" y="0"/>
                </a:cubicBezTo>
                <a:cubicBezTo>
                  <a:pt x="2070555" y="3631"/>
                  <a:pt x="2344155" y="2213"/>
                  <a:pt x="2503322" y="0"/>
                </a:cubicBezTo>
                <a:cubicBezTo>
                  <a:pt x="2662489" y="-2213"/>
                  <a:pt x="2976859" y="26691"/>
                  <a:pt x="3119323" y="0"/>
                </a:cubicBezTo>
                <a:cubicBezTo>
                  <a:pt x="3261787" y="-26691"/>
                  <a:pt x="3588171" y="-28651"/>
                  <a:pt x="3931920" y="0"/>
                </a:cubicBezTo>
                <a:cubicBezTo>
                  <a:pt x="3930565" y="9524"/>
                  <a:pt x="3930718" y="13975"/>
                  <a:pt x="3931920" y="27432"/>
                </a:cubicBezTo>
                <a:cubicBezTo>
                  <a:pt x="3664329" y="4021"/>
                  <a:pt x="3437686" y="14511"/>
                  <a:pt x="3276600" y="27432"/>
                </a:cubicBezTo>
                <a:cubicBezTo>
                  <a:pt x="3115514" y="40353"/>
                  <a:pt x="2913592" y="48967"/>
                  <a:pt x="2739238" y="27432"/>
                </a:cubicBezTo>
                <a:cubicBezTo>
                  <a:pt x="2564884" y="5897"/>
                  <a:pt x="2294049" y="39820"/>
                  <a:pt x="2083918" y="27432"/>
                </a:cubicBezTo>
                <a:cubicBezTo>
                  <a:pt x="1873787" y="15044"/>
                  <a:pt x="1718903" y="21388"/>
                  <a:pt x="1428598" y="27432"/>
                </a:cubicBezTo>
                <a:cubicBezTo>
                  <a:pt x="1138293" y="33476"/>
                  <a:pt x="952209" y="50441"/>
                  <a:pt x="812597" y="27432"/>
                </a:cubicBezTo>
                <a:cubicBezTo>
                  <a:pt x="672985" y="4423"/>
                  <a:pt x="305800" y="28240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rgbClr val="E3BD9A"/>
          </a:solidFill>
          <a:ln w="38100" cap="rnd">
            <a:solidFill>
              <a:srgbClr val="E3BD9A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Content Placeholder 64">
            <a:extLst>
              <a:ext uri="{FF2B5EF4-FFF2-40B4-BE49-F238E27FC236}">
                <a16:creationId xmlns:a16="http://schemas.microsoft.com/office/drawing/2014/main" id="{C4AE2116-E54B-4704-99C5-49F7F36BA3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FSU Counseling Center</a:t>
            </a:r>
            <a:endParaRPr lang="en-US" dirty="0"/>
          </a:p>
          <a:p>
            <a:r>
              <a:rPr lang="en-US" dirty="0">
                <a:hlinkClick r:id="rId3"/>
              </a:rPr>
              <a:t>Academic Center for Excellence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F5E2E1A-B320-4B2C-92E0-B1A32D71BD7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30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4149E4C-5E12-411A-B047-14E7F90E1718}"/>
              </a:ext>
            </a:extLst>
          </p:cNvPr>
          <p:cNvSpPr txBox="1"/>
          <p:nvPr/>
        </p:nvSpPr>
        <p:spPr>
          <a:xfrm>
            <a:off x="10843554" y="6657945"/>
            <a:ext cx="134844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 tooltip="https://authenticlove789.com/2017/10/09/revived-belief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6781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8" name="Rectangle 57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501A36-2DA2-FD4E-8563-A841500AC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6600"/>
              <a:t>Questions and COmments</a:t>
            </a:r>
          </a:p>
        </p:txBody>
      </p:sp>
      <p:sp>
        <p:nvSpPr>
          <p:cNvPr id="60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093" y="2563839"/>
            <a:ext cx="3931920" cy="27432"/>
          </a:xfrm>
          <a:custGeom>
            <a:avLst/>
            <a:gdLst>
              <a:gd name="connsiteX0" fmla="*/ 0 w 3931920"/>
              <a:gd name="connsiteY0" fmla="*/ 0 h 27432"/>
              <a:gd name="connsiteX1" fmla="*/ 733958 w 3931920"/>
              <a:gd name="connsiteY1" fmla="*/ 0 h 27432"/>
              <a:gd name="connsiteX2" fmla="*/ 1428598 w 3931920"/>
              <a:gd name="connsiteY2" fmla="*/ 0 h 27432"/>
              <a:gd name="connsiteX3" fmla="*/ 2123237 w 3931920"/>
              <a:gd name="connsiteY3" fmla="*/ 0 h 27432"/>
              <a:gd name="connsiteX4" fmla="*/ 2660599 w 3931920"/>
              <a:gd name="connsiteY4" fmla="*/ 0 h 27432"/>
              <a:gd name="connsiteX5" fmla="*/ 3237281 w 3931920"/>
              <a:gd name="connsiteY5" fmla="*/ 0 h 27432"/>
              <a:gd name="connsiteX6" fmla="*/ 3931920 w 3931920"/>
              <a:gd name="connsiteY6" fmla="*/ 0 h 27432"/>
              <a:gd name="connsiteX7" fmla="*/ 3931920 w 3931920"/>
              <a:gd name="connsiteY7" fmla="*/ 27432 h 27432"/>
              <a:gd name="connsiteX8" fmla="*/ 3276600 w 3931920"/>
              <a:gd name="connsiteY8" fmla="*/ 27432 h 27432"/>
              <a:gd name="connsiteX9" fmla="*/ 2739238 w 3931920"/>
              <a:gd name="connsiteY9" fmla="*/ 27432 h 27432"/>
              <a:gd name="connsiteX10" fmla="*/ 2201875 w 3931920"/>
              <a:gd name="connsiteY10" fmla="*/ 27432 h 27432"/>
              <a:gd name="connsiteX11" fmla="*/ 1507236 w 3931920"/>
              <a:gd name="connsiteY11" fmla="*/ 27432 h 27432"/>
              <a:gd name="connsiteX12" fmla="*/ 930554 w 3931920"/>
              <a:gd name="connsiteY12" fmla="*/ 27432 h 27432"/>
              <a:gd name="connsiteX13" fmla="*/ 0 w 3931920"/>
              <a:gd name="connsiteY13" fmla="*/ 27432 h 27432"/>
              <a:gd name="connsiteX14" fmla="*/ 0 w 3931920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31920" h="27432" fill="none" extrusionOk="0">
                <a:moveTo>
                  <a:pt x="0" y="0"/>
                </a:moveTo>
                <a:cubicBezTo>
                  <a:pt x="245351" y="16874"/>
                  <a:pt x="509174" y="13736"/>
                  <a:pt x="733958" y="0"/>
                </a:cubicBezTo>
                <a:cubicBezTo>
                  <a:pt x="958742" y="-13736"/>
                  <a:pt x="1245406" y="-17215"/>
                  <a:pt x="1428598" y="0"/>
                </a:cubicBezTo>
                <a:cubicBezTo>
                  <a:pt x="1611790" y="17215"/>
                  <a:pt x="1930525" y="20562"/>
                  <a:pt x="2123237" y="0"/>
                </a:cubicBezTo>
                <a:cubicBezTo>
                  <a:pt x="2315949" y="-20562"/>
                  <a:pt x="2485508" y="11332"/>
                  <a:pt x="2660599" y="0"/>
                </a:cubicBezTo>
                <a:cubicBezTo>
                  <a:pt x="2835690" y="-11332"/>
                  <a:pt x="3075198" y="-14809"/>
                  <a:pt x="3237281" y="0"/>
                </a:cubicBezTo>
                <a:cubicBezTo>
                  <a:pt x="3399364" y="14809"/>
                  <a:pt x="3745084" y="-4992"/>
                  <a:pt x="3931920" y="0"/>
                </a:cubicBezTo>
                <a:cubicBezTo>
                  <a:pt x="3930963" y="8431"/>
                  <a:pt x="3931571" y="14612"/>
                  <a:pt x="3931920" y="27432"/>
                </a:cubicBezTo>
                <a:cubicBezTo>
                  <a:pt x="3765435" y="40792"/>
                  <a:pt x="3452398" y="38703"/>
                  <a:pt x="3276600" y="27432"/>
                </a:cubicBezTo>
                <a:cubicBezTo>
                  <a:pt x="3100802" y="16161"/>
                  <a:pt x="2914889" y="26998"/>
                  <a:pt x="2739238" y="27432"/>
                </a:cubicBezTo>
                <a:cubicBezTo>
                  <a:pt x="2563587" y="27866"/>
                  <a:pt x="2395484" y="39154"/>
                  <a:pt x="2201875" y="27432"/>
                </a:cubicBezTo>
                <a:cubicBezTo>
                  <a:pt x="2008266" y="15710"/>
                  <a:pt x="1781367" y="4899"/>
                  <a:pt x="1507236" y="27432"/>
                </a:cubicBezTo>
                <a:cubicBezTo>
                  <a:pt x="1233105" y="49965"/>
                  <a:pt x="1075495" y="47542"/>
                  <a:pt x="930554" y="27432"/>
                </a:cubicBezTo>
                <a:cubicBezTo>
                  <a:pt x="785613" y="7322"/>
                  <a:pt x="268930" y="30433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31920" h="27432" stroke="0" extrusionOk="0">
                <a:moveTo>
                  <a:pt x="0" y="0"/>
                </a:moveTo>
                <a:cubicBezTo>
                  <a:pt x="278269" y="4786"/>
                  <a:pt x="349028" y="-10422"/>
                  <a:pt x="616001" y="0"/>
                </a:cubicBezTo>
                <a:cubicBezTo>
                  <a:pt x="882974" y="10422"/>
                  <a:pt x="931617" y="-15515"/>
                  <a:pt x="1153363" y="0"/>
                </a:cubicBezTo>
                <a:cubicBezTo>
                  <a:pt x="1375109" y="15515"/>
                  <a:pt x="1704089" y="-3631"/>
                  <a:pt x="1887322" y="0"/>
                </a:cubicBezTo>
                <a:cubicBezTo>
                  <a:pt x="2070555" y="3631"/>
                  <a:pt x="2344155" y="2213"/>
                  <a:pt x="2503322" y="0"/>
                </a:cubicBezTo>
                <a:cubicBezTo>
                  <a:pt x="2662489" y="-2213"/>
                  <a:pt x="2976859" y="26691"/>
                  <a:pt x="3119323" y="0"/>
                </a:cubicBezTo>
                <a:cubicBezTo>
                  <a:pt x="3261787" y="-26691"/>
                  <a:pt x="3588171" y="-28651"/>
                  <a:pt x="3931920" y="0"/>
                </a:cubicBezTo>
                <a:cubicBezTo>
                  <a:pt x="3930565" y="9524"/>
                  <a:pt x="3930718" y="13975"/>
                  <a:pt x="3931920" y="27432"/>
                </a:cubicBezTo>
                <a:cubicBezTo>
                  <a:pt x="3664329" y="4021"/>
                  <a:pt x="3437686" y="14511"/>
                  <a:pt x="3276600" y="27432"/>
                </a:cubicBezTo>
                <a:cubicBezTo>
                  <a:pt x="3115514" y="40353"/>
                  <a:pt x="2913592" y="48967"/>
                  <a:pt x="2739238" y="27432"/>
                </a:cubicBezTo>
                <a:cubicBezTo>
                  <a:pt x="2564884" y="5897"/>
                  <a:pt x="2294049" y="39820"/>
                  <a:pt x="2083918" y="27432"/>
                </a:cubicBezTo>
                <a:cubicBezTo>
                  <a:pt x="1873787" y="15044"/>
                  <a:pt x="1718903" y="21388"/>
                  <a:pt x="1428598" y="27432"/>
                </a:cubicBezTo>
                <a:cubicBezTo>
                  <a:pt x="1138293" y="33476"/>
                  <a:pt x="952209" y="50441"/>
                  <a:pt x="812597" y="27432"/>
                </a:cubicBezTo>
                <a:cubicBezTo>
                  <a:pt x="672985" y="4423"/>
                  <a:pt x="305800" y="28240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rgbClr val="589195"/>
          </a:solidFill>
          <a:ln w="38100" cap="rnd">
            <a:solidFill>
              <a:srgbClr val="589195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F2D43DE-AF62-48C7-A525-50FB548D54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Thank you for attending!</a:t>
            </a:r>
          </a:p>
        </p:txBody>
      </p:sp>
      <p:pic>
        <p:nvPicPr>
          <p:cNvPr id="54" name="Picture 53" descr="Question mark on green pastel background">
            <a:extLst>
              <a:ext uri="{FF2B5EF4-FFF2-40B4-BE49-F238E27FC236}">
                <a16:creationId xmlns:a16="http://schemas.microsoft.com/office/drawing/2014/main" id="{848CE46C-695D-4728-900E-11BCCFFBA7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773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34550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247B6BBF-09F2-4A29-AE4E-3771E2924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C8C2C0-E6AD-7043-B38D-663CEEAA7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34029"/>
            <a:ext cx="10921640" cy="1314698"/>
          </a:xfrm>
        </p:spPr>
        <p:txBody>
          <a:bodyPr anchor="ctr">
            <a:normAutofit/>
          </a:bodyPr>
          <a:lstStyle/>
          <a:p>
            <a:pPr algn="ctr"/>
            <a:r>
              <a:rPr lang="en-US" sz="7200"/>
              <a:t>What is goal setting?</a:t>
            </a:r>
          </a:p>
        </p:txBody>
      </p:sp>
      <p:sp>
        <p:nvSpPr>
          <p:cNvPr id="47" name="Rectangle 22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648305" y="2241737"/>
            <a:ext cx="10900219" cy="18288"/>
          </a:xfrm>
          <a:custGeom>
            <a:avLst/>
            <a:gdLst>
              <a:gd name="connsiteX0" fmla="*/ 0 w 10900219"/>
              <a:gd name="connsiteY0" fmla="*/ 0 h 18288"/>
              <a:gd name="connsiteX1" fmla="*/ 463259 w 10900219"/>
              <a:gd name="connsiteY1" fmla="*/ 0 h 18288"/>
              <a:gd name="connsiteX2" fmla="*/ 1144523 w 10900219"/>
              <a:gd name="connsiteY2" fmla="*/ 0 h 18288"/>
              <a:gd name="connsiteX3" fmla="*/ 1934789 w 10900219"/>
              <a:gd name="connsiteY3" fmla="*/ 0 h 18288"/>
              <a:gd name="connsiteX4" fmla="*/ 2289046 w 10900219"/>
              <a:gd name="connsiteY4" fmla="*/ 0 h 18288"/>
              <a:gd name="connsiteX5" fmla="*/ 2643303 w 10900219"/>
              <a:gd name="connsiteY5" fmla="*/ 0 h 18288"/>
              <a:gd name="connsiteX6" fmla="*/ 3542571 w 10900219"/>
              <a:gd name="connsiteY6" fmla="*/ 0 h 18288"/>
              <a:gd name="connsiteX7" fmla="*/ 4223835 w 10900219"/>
              <a:gd name="connsiteY7" fmla="*/ 0 h 18288"/>
              <a:gd name="connsiteX8" fmla="*/ 4578092 w 10900219"/>
              <a:gd name="connsiteY8" fmla="*/ 0 h 18288"/>
              <a:gd name="connsiteX9" fmla="*/ 5259356 w 10900219"/>
              <a:gd name="connsiteY9" fmla="*/ 0 h 18288"/>
              <a:gd name="connsiteX10" fmla="*/ 6158624 w 10900219"/>
              <a:gd name="connsiteY10" fmla="*/ 0 h 18288"/>
              <a:gd name="connsiteX11" fmla="*/ 6730885 w 10900219"/>
              <a:gd name="connsiteY11" fmla="*/ 0 h 18288"/>
              <a:gd name="connsiteX12" fmla="*/ 7303147 w 10900219"/>
              <a:gd name="connsiteY12" fmla="*/ 0 h 18288"/>
              <a:gd name="connsiteX13" fmla="*/ 7984410 w 10900219"/>
              <a:gd name="connsiteY13" fmla="*/ 0 h 18288"/>
              <a:gd name="connsiteX14" fmla="*/ 8774676 w 10900219"/>
              <a:gd name="connsiteY14" fmla="*/ 0 h 18288"/>
              <a:gd name="connsiteX15" fmla="*/ 9564942 w 10900219"/>
              <a:gd name="connsiteY15" fmla="*/ 0 h 18288"/>
              <a:gd name="connsiteX16" fmla="*/ 10900219 w 10900219"/>
              <a:gd name="connsiteY16" fmla="*/ 0 h 18288"/>
              <a:gd name="connsiteX17" fmla="*/ 10900219 w 10900219"/>
              <a:gd name="connsiteY17" fmla="*/ 18288 h 18288"/>
              <a:gd name="connsiteX18" fmla="*/ 10436960 w 10900219"/>
              <a:gd name="connsiteY18" fmla="*/ 18288 h 18288"/>
              <a:gd name="connsiteX19" fmla="*/ 9537692 w 10900219"/>
              <a:gd name="connsiteY19" fmla="*/ 18288 h 18288"/>
              <a:gd name="connsiteX20" fmla="*/ 8856428 w 10900219"/>
              <a:gd name="connsiteY20" fmla="*/ 18288 h 18288"/>
              <a:gd name="connsiteX21" fmla="*/ 8502171 w 10900219"/>
              <a:gd name="connsiteY21" fmla="*/ 18288 h 18288"/>
              <a:gd name="connsiteX22" fmla="*/ 7820907 w 10900219"/>
              <a:gd name="connsiteY22" fmla="*/ 18288 h 18288"/>
              <a:gd name="connsiteX23" fmla="*/ 7248646 w 10900219"/>
              <a:gd name="connsiteY23" fmla="*/ 18288 h 18288"/>
              <a:gd name="connsiteX24" fmla="*/ 6676384 w 10900219"/>
              <a:gd name="connsiteY24" fmla="*/ 18288 h 18288"/>
              <a:gd name="connsiteX25" fmla="*/ 6104123 w 10900219"/>
              <a:gd name="connsiteY25" fmla="*/ 18288 h 18288"/>
              <a:gd name="connsiteX26" fmla="*/ 5531861 w 10900219"/>
              <a:gd name="connsiteY26" fmla="*/ 18288 h 18288"/>
              <a:gd name="connsiteX27" fmla="*/ 4741595 w 10900219"/>
              <a:gd name="connsiteY27" fmla="*/ 18288 h 18288"/>
              <a:gd name="connsiteX28" fmla="*/ 4060332 w 10900219"/>
              <a:gd name="connsiteY28" fmla="*/ 18288 h 18288"/>
              <a:gd name="connsiteX29" fmla="*/ 3706074 w 10900219"/>
              <a:gd name="connsiteY29" fmla="*/ 18288 h 18288"/>
              <a:gd name="connsiteX30" fmla="*/ 3133813 w 10900219"/>
              <a:gd name="connsiteY30" fmla="*/ 18288 h 18288"/>
              <a:gd name="connsiteX31" fmla="*/ 2343547 w 10900219"/>
              <a:gd name="connsiteY31" fmla="*/ 18288 h 18288"/>
              <a:gd name="connsiteX32" fmla="*/ 1880288 w 10900219"/>
              <a:gd name="connsiteY32" fmla="*/ 18288 h 18288"/>
              <a:gd name="connsiteX33" fmla="*/ 981020 w 10900219"/>
              <a:gd name="connsiteY33" fmla="*/ 18288 h 18288"/>
              <a:gd name="connsiteX34" fmla="*/ 0 w 10900219"/>
              <a:gd name="connsiteY34" fmla="*/ 18288 h 18288"/>
              <a:gd name="connsiteX35" fmla="*/ 0 w 10900219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900219" h="18288" fill="none" extrusionOk="0">
                <a:moveTo>
                  <a:pt x="0" y="0"/>
                </a:moveTo>
                <a:cubicBezTo>
                  <a:pt x="118469" y="-6619"/>
                  <a:pt x="329397" y="-5525"/>
                  <a:pt x="463259" y="0"/>
                </a:cubicBezTo>
                <a:cubicBezTo>
                  <a:pt x="597121" y="5525"/>
                  <a:pt x="866598" y="4881"/>
                  <a:pt x="1144523" y="0"/>
                </a:cubicBezTo>
                <a:cubicBezTo>
                  <a:pt x="1422448" y="-4881"/>
                  <a:pt x="1761178" y="17159"/>
                  <a:pt x="1934789" y="0"/>
                </a:cubicBezTo>
                <a:cubicBezTo>
                  <a:pt x="2108400" y="-17159"/>
                  <a:pt x="2119134" y="-4032"/>
                  <a:pt x="2289046" y="0"/>
                </a:cubicBezTo>
                <a:cubicBezTo>
                  <a:pt x="2458958" y="4032"/>
                  <a:pt x="2472610" y="15385"/>
                  <a:pt x="2643303" y="0"/>
                </a:cubicBezTo>
                <a:cubicBezTo>
                  <a:pt x="2813996" y="-15385"/>
                  <a:pt x="3334189" y="-21234"/>
                  <a:pt x="3542571" y="0"/>
                </a:cubicBezTo>
                <a:cubicBezTo>
                  <a:pt x="3750953" y="21234"/>
                  <a:pt x="3991639" y="13212"/>
                  <a:pt x="4223835" y="0"/>
                </a:cubicBezTo>
                <a:cubicBezTo>
                  <a:pt x="4456031" y="-13212"/>
                  <a:pt x="4466914" y="13318"/>
                  <a:pt x="4578092" y="0"/>
                </a:cubicBezTo>
                <a:cubicBezTo>
                  <a:pt x="4689270" y="-13318"/>
                  <a:pt x="5120635" y="31363"/>
                  <a:pt x="5259356" y="0"/>
                </a:cubicBezTo>
                <a:cubicBezTo>
                  <a:pt x="5398077" y="-31363"/>
                  <a:pt x="5954119" y="-7091"/>
                  <a:pt x="6158624" y="0"/>
                </a:cubicBezTo>
                <a:cubicBezTo>
                  <a:pt x="6363129" y="7091"/>
                  <a:pt x="6535071" y="-8480"/>
                  <a:pt x="6730885" y="0"/>
                </a:cubicBezTo>
                <a:cubicBezTo>
                  <a:pt x="6926699" y="8480"/>
                  <a:pt x="7091018" y="19194"/>
                  <a:pt x="7303147" y="0"/>
                </a:cubicBezTo>
                <a:cubicBezTo>
                  <a:pt x="7515276" y="-19194"/>
                  <a:pt x="7840361" y="30755"/>
                  <a:pt x="7984410" y="0"/>
                </a:cubicBezTo>
                <a:cubicBezTo>
                  <a:pt x="8128459" y="-30755"/>
                  <a:pt x="8498590" y="39460"/>
                  <a:pt x="8774676" y="0"/>
                </a:cubicBezTo>
                <a:cubicBezTo>
                  <a:pt x="9050762" y="-39460"/>
                  <a:pt x="9204381" y="36508"/>
                  <a:pt x="9564942" y="0"/>
                </a:cubicBezTo>
                <a:cubicBezTo>
                  <a:pt x="9925503" y="-36508"/>
                  <a:pt x="10235542" y="59225"/>
                  <a:pt x="10900219" y="0"/>
                </a:cubicBezTo>
                <a:cubicBezTo>
                  <a:pt x="10900865" y="4451"/>
                  <a:pt x="10900709" y="9226"/>
                  <a:pt x="10900219" y="18288"/>
                </a:cubicBezTo>
                <a:cubicBezTo>
                  <a:pt x="10675942" y="21751"/>
                  <a:pt x="10609372" y="26977"/>
                  <a:pt x="10436960" y="18288"/>
                </a:cubicBezTo>
                <a:cubicBezTo>
                  <a:pt x="10264548" y="9599"/>
                  <a:pt x="9961150" y="-11074"/>
                  <a:pt x="9537692" y="18288"/>
                </a:cubicBezTo>
                <a:cubicBezTo>
                  <a:pt x="9114234" y="47650"/>
                  <a:pt x="9087386" y="35169"/>
                  <a:pt x="8856428" y="18288"/>
                </a:cubicBezTo>
                <a:cubicBezTo>
                  <a:pt x="8625470" y="1407"/>
                  <a:pt x="8634361" y="13786"/>
                  <a:pt x="8502171" y="18288"/>
                </a:cubicBezTo>
                <a:cubicBezTo>
                  <a:pt x="8369981" y="22790"/>
                  <a:pt x="8132296" y="22561"/>
                  <a:pt x="7820907" y="18288"/>
                </a:cubicBezTo>
                <a:cubicBezTo>
                  <a:pt x="7509518" y="14015"/>
                  <a:pt x="7432447" y="29431"/>
                  <a:pt x="7248646" y="18288"/>
                </a:cubicBezTo>
                <a:cubicBezTo>
                  <a:pt x="7064845" y="7145"/>
                  <a:pt x="6954380" y="2746"/>
                  <a:pt x="6676384" y="18288"/>
                </a:cubicBezTo>
                <a:cubicBezTo>
                  <a:pt x="6398388" y="33830"/>
                  <a:pt x="6292480" y="-4579"/>
                  <a:pt x="6104123" y="18288"/>
                </a:cubicBezTo>
                <a:cubicBezTo>
                  <a:pt x="5915766" y="41155"/>
                  <a:pt x="5703359" y="-8437"/>
                  <a:pt x="5531861" y="18288"/>
                </a:cubicBezTo>
                <a:cubicBezTo>
                  <a:pt x="5360363" y="45013"/>
                  <a:pt x="5056784" y="-12121"/>
                  <a:pt x="4741595" y="18288"/>
                </a:cubicBezTo>
                <a:cubicBezTo>
                  <a:pt x="4426406" y="48697"/>
                  <a:pt x="4364529" y="-10910"/>
                  <a:pt x="4060332" y="18288"/>
                </a:cubicBezTo>
                <a:cubicBezTo>
                  <a:pt x="3756135" y="47486"/>
                  <a:pt x="3816049" y="13364"/>
                  <a:pt x="3706074" y="18288"/>
                </a:cubicBezTo>
                <a:cubicBezTo>
                  <a:pt x="3596099" y="23212"/>
                  <a:pt x="3382238" y="37686"/>
                  <a:pt x="3133813" y="18288"/>
                </a:cubicBezTo>
                <a:cubicBezTo>
                  <a:pt x="2885388" y="-1110"/>
                  <a:pt x="2523125" y="15465"/>
                  <a:pt x="2343547" y="18288"/>
                </a:cubicBezTo>
                <a:cubicBezTo>
                  <a:pt x="2163969" y="21111"/>
                  <a:pt x="1985160" y="33196"/>
                  <a:pt x="1880288" y="18288"/>
                </a:cubicBezTo>
                <a:cubicBezTo>
                  <a:pt x="1775416" y="3380"/>
                  <a:pt x="1261751" y="-9914"/>
                  <a:pt x="981020" y="18288"/>
                </a:cubicBezTo>
                <a:cubicBezTo>
                  <a:pt x="700289" y="46490"/>
                  <a:pt x="314212" y="-15659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900219" h="18288" stroke="0" extrusionOk="0">
                <a:moveTo>
                  <a:pt x="0" y="0"/>
                </a:moveTo>
                <a:cubicBezTo>
                  <a:pt x="269624" y="3698"/>
                  <a:pt x="383061" y="-5818"/>
                  <a:pt x="572261" y="0"/>
                </a:cubicBezTo>
                <a:cubicBezTo>
                  <a:pt x="761461" y="5818"/>
                  <a:pt x="826360" y="-1890"/>
                  <a:pt x="926519" y="0"/>
                </a:cubicBezTo>
                <a:cubicBezTo>
                  <a:pt x="1026678" y="1890"/>
                  <a:pt x="1621671" y="-1096"/>
                  <a:pt x="1825787" y="0"/>
                </a:cubicBezTo>
                <a:cubicBezTo>
                  <a:pt x="2029903" y="1096"/>
                  <a:pt x="2212612" y="17145"/>
                  <a:pt x="2398048" y="0"/>
                </a:cubicBezTo>
                <a:cubicBezTo>
                  <a:pt x="2583484" y="-17145"/>
                  <a:pt x="2739759" y="-14168"/>
                  <a:pt x="2970310" y="0"/>
                </a:cubicBezTo>
                <a:cubicBezTo>
                  <a:pt x="3200861" y="14168"/>
                  <a:pt x="3502691" y="33180"/>
                  <a:pt x="3869578" y="0"/>
                </a:cubicBezTo>
                <a:cubicBezTo>
                  <a:pt x="4236465" y="-33180"/>
                  <a:pt x="4122134" y="-10470"/>
                  <a:pt x="4332837" y="0"/>
                </a:cubicBezTo>
                <a:cubicBezTo>
                  <a:pt x="4543540" y="10470"/>
                  <a:pt x="4834652" y="3572"/>
                  <a:pt x="5232105" y="0"/>
                </a:cubicBezTo>
                <a:cubicBezTo>
                  <a:pt x="5629558" y="-3572"/>
                  <a:pt x="5773178" y="-6604"/>
                  <a:pt x="6131373" y="0"/>
                </a:cubicBezTo>
                <a:cubicBezTo>
                  <a:pt x="6489568" y="6604"/>
                  <a:pt x="6621532" y="18870"/>
                  <a:pt x="6812637" y="0"/>
                </a:cubicBezTo>
                <a:cubicBezTo>
                  <a:pt x="7003742" y="-18870"/>
                  <a:pt x="7311146" y="18959"/>
                  <a:pt x="7711905" y="0"/>
                </a:cubicBezTo>
                <a:cubicBezTo>
                  <a:pt x="8112664" y="-18959"/>
                  <a:pt x="8080793" y="-24744"/>
                  <a:pt x="8284166" y="0"/>
                </a:cubicBezTo>
                <a:cubicBezTo>
                  <a:pt x="8487539" y="24744"/>
                  <a:pt x="8615041" y="-1627"/>
                  <a:pt x="8856428" y="0"/>
                </a:cubicBezTo>
                <a:cubicBezTo>
                  <a:pt x="9097815" y="1627"/>
                  <a:pt x="9475052" y="26322"/>
                  <a:pt x="9646694" y="0"/>
                </a:cubicBezTo>
                <a:cubicBezTo>
                  <a:pt x="9818336" y="-26322"/>
                  <a:pt x="9938906" y="-121"/>
                  <a:pt x="10218955" y="0"/>
                </a:cubicBezTo>
                <a:cubicBezTo>
                  <a:pt x="10499004" y="121"/>
                  <a:pt x="10697467" y="15326"/>
                  <a:pt x="10900219" y="0"/>
                </a:cubicBezTo>
                <a:cubicBezTo>
                  <a:pt x="10899812" y="8690"/>
                  <a:pt x="10900065" y="14141"/>
                  <a:pt x="10900219" y="18288"/>
                </a:cubicBezTo>
                <a:cubicBezTo>
                  <a:pt x="10543007" y="31201"/>
                  <a:pt x="10472057" y="15684"/>
                  <a:pt x="10109953" y="18288"/>
                </a:cubicBezTo>
                <a:cubicBezTo>
                  <a:pt x="9747849" y="20892"/>
                  <a:pt x="9872856" y="33007"/>
                  <a:pt x="9755696" y="18288"/>
                </a:cubicBezTo>
                <a:cubicBezTo>
                  <a:pt x="9638536" y="3569"/>
                  <a:pt x="9442681" y="6596"/>
                  <a:pt x="9292437" y="18288"/>
                </a:cubicBezTo>
                <a:cubicBezTo>
                  <a:pt x="9142193" y="29980"/>
                  <a:pt x="8817861" y="-11343"/>
                  <a:pt x="8393169" y="18288"/>
                </a:cubicBezTo>
                <a:cubicBezTo>
                  <a:pt x="7968477" y="47919"/>
                  <a:pt x="7919655" y="23228"/>
                  <a:pt x="7711905" y="18288"/>
                </a:cubicBezTo>
                <a:cubicBezTo>
                  <a:pt x="7504155" y="13348"/>
                  <a:pt x="7365667" y="6452"/>
                  <a:pt x="7248646" y="18288"/>
                </a:cubicBezTo>
                <a:cubicBezTo>
                  <a:pt x="7131625" y="30124"/>
                  <a:pt x="6776155" y="2871"/>
                  <a:pt x="6567382" y="18288"/>
                </a:cubicBezTo>
                <a:cubicBezTo>
                  <a:pt x="6358609" y="33705"/>
                  <a:pt x="6372933" y="1091"/>
                  <a:pt x="6213125" y="18288"/>
                </a:cubicBezTo>
                <a:cubicBezTo>
                  <a:pt x="6053317" y="35485"/>
                  <a:pt x="5980913" y="1290"/>
                  <a:pt x="5858868" y="18288"/>
                </a:cubicBezTo>
                <a:cubicBezTo>
                  <a:pt x="5736823" y="35286"/>
                  <a:pt x="5481395" y="5492"/>
                  <a:pt x="5177604" y="18288"/>
                </a:cubicBezTo>
                <a:cubicBezTo>
                  <a:pt x="4873813" y="31084"/>
                  <a:pt x="4854222" y="37160"/>
                  <a:pt x="4714345" y="18288"/>
                </a:cubicBezTo>
                <a:cubicBezTo>
                  <a:pt x="4574468" y="-584"/>
                  <a:pt x="4298550" y="22981"/>
                  <a:pt x="3924079" y="18288"/>
                </a:cubicBezTo>
                <a:cubicBezTo>
                  <a:pt x="3549608" y="13595"/>
                  <a:pt x="3645461" y="-921"/>
                  <a:pt x="3460820" y="18288"/>
                </a:cubicBezTo>
                <a:cubicBezTo>
                  <a:pt x="3276179" y="37497"/>
                  <a:pt x="3004470" y="-15027"/>
                  <a:pt x="2670554" y="18288"/>
                </a:cubicBezTo>
                <a:cubicBezTo>
                  <a:pt x="2336638" y="51603"/>
                  <a:pt x="2425773" y="17517"/>
                  <a:pt x="2316297" y="18288"/>
                </a:cubicBezTo>
                <a:cubicBezTo>
                  <a:pt x="2206821" y="19059"/>
                  <a:pt x="1757890" y="42158"/>
                  <a:pt x="1526031" y="18288"/>
                </a:cubicBezTo>
                <a:cubicBezTo>
                  <a:pt x="1294172" y="-5582"/>
                  <a:pt x="1213137" y="12281"/>
                  <a:pt x="1062771" y="18288"/>
                </a:cubicBezTo>
                <a:cubicBezTo>
                  <a:pt x="912405" y="24295"/>
                  <a:pt x="829444" y="7304"/>
                  <a:pt x="708514" y="18288"/>
                </a:cubicBezTo>
                <a:cubicBezTo>
                  <a:pt x="587584" y="29272"/>
                  <a:pt x="227877" y="37311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4925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DC8A59EA-2FE1-40C5-A270-A972B0F4BEF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2652537"/>
              </p:ext>
            </p:extLst>
          </p:nvPr>
        </p:nvGraphicFramePr>
        <p:xfrm>
          <a:off x="648305" y="2541705"/>
          <a:ext cx="10915869" cy="40346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63094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4" name="Rectangle 63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C8C2C0-E6AD-7043-B38D-663CEEAA7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600"/>
              <a:t>How is Goal Setting Related to Students with Disabilities?</a:t>
            </a:r>
          </a:p>
        </p:txBody>
      </p:sp>
      <p:sp>
        <p:nvSpPr>
          <p:cNvPr id="66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E2B368"/>
          </a:solidFill>
          <a:ln w="38100" cap="rnd">
            <a:solidFill>
              <a:srgbClr val="E2B368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504A44-62E0-8D45-9678-B439F69286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00000"/>
              </a:lnSpc>
            </a:pPr>
            <a:r>
              <a:rPr lang="en-US" i="1" dirty="0"/>
              <a:t>In the classroom: </a:t>
            </a:r>
            <a:r>
              <a:rPr lang="en-US" dirty="0"/>
              <a:t>Research done by Moeller, Theiler, and Wu (2012) examined the relationship between goal setting and student achievement at the classroom level and found a statistically significant relationship between setting goals and language acquisition</a:t>
            </a:r>
          </a:p>
          <a:p>
            <a:pPr>
              <a:lnSpc>
                <a:spcPct val="100000"/>
              </a:lnSpc>
            </a:pPr>
            <a:r>
              <a:rPr lang="en-US" i="1" dirty="0"/>
              <a:t>In treatment: </a:t>
            </a:r>
            <a:r>
              <a:rPr lang="en-US" dirty="0"/>
              <a:t>Goal setting has been shown to help improve the outcome in treatment among studies done in adults with depression. (Weinberger, Mateo, &amp; </a:t>
            </a:r>
            <a:r>
              <a:rPr lang="en-US" dirty="0" err="1"/>
              <a:t>Sirey</a:t>
            </a:r>
            <a:r>
              <a:rPr lang="en-US" dirty="0"/>
              <a:t>, 2009)</a:t>
            </a:r>
          </a:p>
          <a:p>
            <a:pPr>
              <a:lnSpc>
                <a:spcPct val="100000"/>
              </a:lnSpc>
            </a:pPr>
            <a:r>
              <a:rPr lang="en-US" i="1" dirty="0"/>
              <a:t>In the workplace: </a:t>
            </a:r>
            <a:r>
              <a:rPr lang="en-US" dirty="0"/>
              <a:t>Goal-setting theory helps us understand that setting goals is a conscious process and a very effective and efficient means when it comes to increasing productivity and motivation, especially in the workplace.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200" dirty="0"/>
          </a:p>
          <a:p>
            <a:pPr marL="0" indent="0">
              <a:lnSpc>
                <a:spcPct val="100000"/>
              </a:lnSpc>
              <a:buNone/>
            </a:pPr>
            <a:endParaRPr lang="en-US" sz="1200" dirty="0"/>
          </a:p>
          <a:p>
            <a:pPr marL="0" indent="0">
              <a:lnSpc>
                <a:spcPct val="100000"/>
              </a:lnSpc>
              <a:buNone/>
            </a:pPr>
            <a:endParaRPr lang="en-US" sz="1200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1200" dirty="0"/>
              <a:t>Source: https://positivepsychology.com/benefits-goal-setting/#:~:text=Setting%20goals%20helps%20trigger%20new,you%20don't%20properly%20manage.</a:t>
            </a:r>
          </a:p>
        </p:txBody>
      </p:sp>
      <p:pic>
        <p:nvPicPr>
          <p:cNvPr id="18" name="Picture 17" descr="A picture containing person, indoor, computer&#10;&#10;Description automatically generated">
            <a:extLst>
              <a:ext uri="{FF2B5EF4-FFF2-40B4-BE49-F238E27FC236}">
                <a16:creationId xmlns:a16="http://schemas.microsoft.com/office/drawing/2014/main" id="{032C42EB-EFB0-4C3C-8C2C-1C4FD8F307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1900" r="34483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40D8BE0-E4EB-4306-BDC3-FF4872A26956}"/>
              </a:ext>
            </a:extLst>
          </p:cNvPr>
          <p:cNvSpPr txBox="1"/>
          <p:nvPr/>
        </p:nvSpPr>
        <p:spPr>
          <a:xfrm>
            <a:off x="10664018" y="6657945"/>
            <a:ext cx="152798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www.jisc.ac.uk/blog/member-stories-using-digital-archives-to-inspire-students-19-nov-20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270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32AEEBC8-9D30-42EF-95F2-386C2653FB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C8C2C0-E6AD-7043-B38D-663CEEAA7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541" y="630936"/>
            <a:ext cx="3988326" cy="1463040"/>
          </a:xfrm>
        </p:spPr>
        <p:txBody>
          <a:bodyPr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4800" dirty="0"/>
              <a:t>What are smart goals?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504A44-62E0-8D45-9678-B439F69286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5" y="630936"/>
            <a:ext cx="6894576" cy="146304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400" dirty="0"/>
              <a:t>SMART is a mnemonic acronym used to guide you in setting goals.</a:t>
            </a:r>
          </a:p>
          <a:p>
            <a:pPr marL="0" indent="0">
              <a:buNone/>
            </a:pPr>
            <a:endParaRPr lang="en-US" sz="20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5755403" y="1971579"/>
              <a:ext cx="360" cy="21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37403" y="1956150"/>
                <a:ext cx="36000" cy="32709"/>
              </a:xfrm>
              <a:prstGeom prst="rect">
                <a:avLst/>
              </a:prstGeom>
            </p:spPr>
          </p:pic>
        </mc:Fallback>
      </mc:AlternateContent>
      <p:sp>
        <p:nvSpPr>
          <p:cNvPr id="49" name="Rectangle 22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14992" y="704088"/>
            <a:ext cx="18288" cy="1316736"/>
          </a:xfrm>
          <a:custGeom>
            <a:avLst/>
            <a:gdLst>
              <a:gd name="connsiteX0" fmla="*/ 0 w 18288"/>
              <a:gd name="connsiteY0" fmla="*/ 0 h 1316736"/>
              <a:gd name="connsiteX1" fmla="*/ 18288 w 18288"/>
              <a:gd name="connsiteY1" fmla="*/ 0 h 1316736"/>
              <a:gd name="connsiteX2" fmla="*/ 18288 w 18288"/>
              <a:gd name="connsiteY2" fmla="*/ 632033 h 1316736"/>
              <a:gd name="connsiteX3" fmla="*/ 18288 w 18288"/>
              <a:gd name="connsiteY3" fmla="*/ 1316736 h 1316736"/>
              <a:gd name="connsiteX4" fmla="*/ 0 w 18288"/>
              <a:gd name="connsiteY4" fmla="*/ 1316736 h 1316736"/>
              <a:gd name="connsiteX5" fmla="*/ 0 w 18288"/>
              <a:gd name="connsiteY5" fmla="*/ 671535 h 1316736"/>
              <a:gd name="connsiteX6" fmla="*/ 0 w 18288"/>
              <a:gd name="connsiteY6" fmla="*/ 0 h 1316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88" h="1316736" fill="none" extrusionOk="0">
                <a:moveTo>
                  <a:pt x="0" y="0"/>
                </a:moveTo>
                <a:cubicBezTo>
                  <a:pt x="5414" y="683"/>
                  <a:pt x="12510" y="720"/>
                  <a:pt x="18288" y="0"/>
                </a:cubicBezTo>
                <a:cubicBezTo>
                  <a:pt x="11385" y="276484"/>
                  <a:pt x="47354" y="495364"/>
                  <a:pt x="18288" y="632033"/>
                </a:cubicBezTo>
                <a:cubicBezTo>
                  <a:pt x="-10778" y="768702"/>
                  <a:pt x="26786" y="1005085"/>
                  <a:pt x="18288" y="1316736"/>
                </a:cubicBezTo>
                <a:cubicBezTo>
                  <a:pt x="9577" y="1315893"/>
                  <a:pt x="6900" y="1316365"/>
                  <a:pt x="0" y="1316736"/>
                </a:cubicBezTo>
                <a:cubicBezTo>
                  <a:pt x="-29997" y="1144491"/>
                  <a:pt x="20055" y="926108"/>
                  <a:pt x="0" y="671535"/>
                </a:cubicBezTo>
                <a:cubicBezTo>
                  <a:pt x="-20055" y="416962"/>
                  <a:pt x="15787" y="211813"/>
                  <a:pt x="0" y="0"/>
                </a:cubicBezTo>
                <a:close/>
              </a:path>
              <a:path w="18288" h="1316736" stroke="0" extrusionOk="0">
                <a:moveTo>
                  <a:pt x="0" y="0"/>
                </a:moveTo>
                <a:cubicBezTo>
                  <a:pt x="5341" y="9"/>
                  <a:pt x="11148" y="-611"/>
                  <a:pt x="18288" y="0"/>
                </a:cubicBezTo>
                <a:cubicBezTo>
                  <a:pt x="-6741" y="195124"/>
                  <a:pt x="36996" y="409062"/>
                  <a:pt x="18288" y="618866"/>
                </a:cubicBezTo>
                <a:cubicBezTo>
                  <a:pt x="-420" y="828670"/>
                  <a:pt x="28345" y="1144651"/>
                  <a:pt x="18288" y="1316736"/>
                </a:cubicBezTo>
                <a:cubicBezTo>
                  <a:pt x="10476" y="1317615"/>
                  <a:pt x="8805" y="1316987"/>
                  <a:pt x="0" y="1316736"/>
                </a:cubicBezTo>
                <a:cubicBezTo>
                  <a:pt x="30302" y="1053606"/>
                  <a:pt x="-1997" y="890047"/>
                  <a:pt x="0" y="671535"/>
                </a:cubicBezTo>
                <a:cubicBezTo>
                  <a:pt x="1997" y="453023"/>
                  <a:pt x="-25538" y="322042"/>
                  <a:pt x="0" y="0"/>
                </a:cubicBezTo>
                <a:close/>
              </a:path>
            </a:pathLst>
          </a:custGeom>
          <a:solidFill>
            <a:srgbClr val="FCA532"/>
          </a:solidFill>
          <a:ln w="34925">
            <a:solidFill>
              <a:srgbClr val="FCA53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4260B855-28F4-4AA1-92D0-D0270899DB7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3071" r="-1" b="8284"/>
          <a:stretch/>
        </p:blipFill>
        <p:spPr>
          <a:xfrm>
            <a:off x="630936" y="2298698"/>
            <a:ext cx="10917936" cy="39438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862B895-108D-4D2F-9F55-71E4F3D02A7A}"/>
              </a:ext>
            </a:extLst>
          </p:cNvPr>
          <p:cNvSpPr txBox="1"/>
          <p:nvPr/>
        </p:nvSpPr>
        <p:spPr>
          <a:xfrm>
            <a:off x="10115467" y="6042471"/>
            <a:ext cx="1433405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 tooltip="https://kpu.pressbooks.pub/studystrategizesucceed/chapter/setting-goals-to-move-ahead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099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C8C2C0-E6AD-7043-B38D-663CEEAA7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en-US" sz="7200" dirty="0"/>
              <a:t>S - Specific</a:t>
            </a:r>
          </a:p>
        </p:txBody>
      </p:sp>
      <p:sp>
        <p:nvSpPr>
          <p:cNvPr id="36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B1905C"/>
          </a:solidFill>
          <a:ln w="38100" cap="rnd">
            <a:solidFill>
              <a:srgbClr val="B1905C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504A44-62E0-8D45-9678-B439F69286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583606"/>
            <a:ext cx="6251110" cy="424696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" name="Picture 29" descr="Workspace and bicycle against brick wall">
            <a:extLst>
              <a:ext uri="{FF2B5EF4-FFF2-40B4-BE49-F238E27FC236}">
                <a16:creationId xmlns:a16="http://schemas.microsoft.com/office/drawing/2014/main" id="{8158B21B-F72B-4ECD-B541-ADF93F2210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754" r="30915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2F7A1E5-49E6-4509-A955-77423A910F6E}"/>
              </a:ext>
            </a:extLst>
          </p:cNvPr>
          <p:cNvSpPr/>
          <p:nvPr/>
        </p:nvSpPr>
        <p:spPr>
          <a:xfrm>
            <a:off x="5412862" y="2583606"/>
            <a:ext cx="9074227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WHAT objective do you want to achieve?</a:t>
            </a: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Define the goal as clearly as possible.</a:t>
            </a:r>
          </a:p>
          <a:p>
            <a:pPr marL="742950" lvl="1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General Example: I want to get better grades.</a:t>
            </a:r>
          </a:p>
          <a:p>
            <a:pPr marL="742950" lvl="1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highlight>
                  <a:srgbClr val="FFFF00"/>
                </a:highlight>
              </a:rPr>
              <a:t>Specific Example: I will make the Dean’s list this semester.</a:t>
            </a:r>
          </a:p>
          <a:p>
            <a:pPr marL="742950" lvl="1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highlight>
                  <a:srgbClr val="FFFF00"/>
                </a:highlight>
              </a:rPr>
              <a:t>Specific Example: I will raise my major GPA from 2.9 to 3.1.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General Example: I want to be more active.</a:t>
            </a:r>
          </a:p>
          <a:p>
            <a:pPr marL="742950" lvl="1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highlight>
                  <a:srgbClr val="FFFF00"/>
                </a:highlight>
              </a:rPr>
              <a:t>Specific Example:  I will go for a walk each day.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General Example: I want to meet new people.</a:t>
            </a:r>
          </a:p>
          <a:p>
            <a:pPr marL="742950" lvl="1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highlight>
                  <a:srgbClr val="FFFF00"/>
                </a:highlight>
              </a:rPr>
              <a:t>Specific Example: I will join a student organization.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738725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C8C2C0-E6AD-7043-B38D-663CEEAA7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/>
              <a:t>M - Measurable</a:t>
            </a:r>
          </a:p>
        </p:txBody>
      </p:sp>
      <p:sp>
        <p:nvSpPr>
          <p:cNvPr id="43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093" y="2563839"/>
            <a:ext cx="3931920" cy="27432"/>
          </a:xfrm>
          <a:custGeom>
            <a:avLst/>
            <a:gdLst>
              <a:gd name="connsiteX0" fmla="*/ 0 w 3931920"/>
              <a:gd name="connsiteY0" fmla="*/ 0 h 27432"/>
              <a:gd name="connsiteX1" fmla="*/ 733958 w 3931920"/>
              <a:gd name="connsiteY1" fmla="*/ 0 h 27432"/>
              <a:gd name="connsiteX2" fmla="*/ 1428598 w 3931920"/>
              <a:gd name="connsiteY2" fmla="*/ 0 h 27432"/>
              <a:gd name="connsiteX3" fmla="*/ 2123237 w 3931920"/>
              <a:gd name="connsiteY3" fmla="*/ 0 h 27432"/>
              <a:gd name="connsiteX4" fmla="*/ 2660599 w 3931920"/>
              <a:gd name="connsiteY4" fmla="*/ 0 h 27432"/>
              <a:gd name="connsiteX5" fmla="*/ 3237281 w 3931920"/>
              <a:gd name="connsiteY5" fmla="*/ 0 h 27432"/>
              <a:gd name="connsiteX6" fmla="*/ 3931920 w 3931920"/>
              <a:gd name="connsiteY6" fmla="*/ 0 h 27432"/>
              <a:gd name="connsiteX7" fmla="*/ 3931920 w 3931920"/>
              <a:gd name="connsiteY7" fmla="*/ 27432 h 27432"/>
              <a:gd name="connsiteX8" fmla="*/ 3276600 w 3931920"/>
              <a:gd name="connsiteY8" fmla="*/ 27432 h 27432"/>
              <a:gd name="connsiteX9" fmla="*/ 2739238 w 3931920"/>
              <a:gd name="connsiteY9" fmla="*/ 27432 h 27432"/>
              <a:gd name="connsiteX10" fmla="*/ 2201875 w 3931920"/>
              <a:gd name="connsiteY10" fmla="*/ 27432 h 27432"/>
              <a:gd name="connsiteX11" fmla="*/ 1507236 w 3931920"/>
              <a:gd name="connsiteY11" fmla="*/ 27432 h 27432"/>
              <a:gd name="connsiteX12" fmla="*/ 930554 w 3931920"/>
              <a:gd name="connsiteY12" fmla="*/ 27432 h 27432"/>
              <a:gd name="connsiteX13" fmla="*/ 0 w 3931920"/>
              <a:gd name="connsiteY13" fmla="*/ 27432 h 27432"/>
              <a:gd name="connsiteX14" fmla="*/ 0 w 3931920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31920" h="27432" fill="none" extrusionOk="0">
                <a:moveTo>
                  <a:pt x="0" y="0"/>
                </a:moveTo>
                <a:cubicBezTo>
                  <a:pt x="245351" y="16874"/>
                  <a:pt x="509174" y="13736"/>
                  <a:pt x="733958" y="0"/>
                </a:cubicBezTo>
                <a:cubicBezTo>
                  <a:pt x="958742" y="-13736"/>
                  <a:pt x="1245406" y="-17215"/>
                  <a:pt x="1428598" y="0"/>
                </a:cubicBezTo>
                <a:cubicBezTo>
                  <a:pt x="1611790" y="17215"/>
                  <a:pt x="1930525" y="20562"/>
                  <a:pt x="2123237" y="0"/>
                </a:cubicBezTo>
                <a:cubicBezTo>
                  <a:pt x="2315949" y="-20562"/>
                  <a:pt x="2485508" y="11332"/>
                  <a:pt x="2660599" y="0"/>
                </a:cubicBezTo>
                <a:cubicBezTo>
                  <a:pt x="2835690" y="-11332"/>
                  <a:pt x="3075198" y="-14809"/>
                  <a:pt x="3237281" y="0"/>
                </a:cubicBezTo>
                <a:cubicBezTo>
                  <a:pt x="3399364" y="14809"/>
                  <a:pt x="3745084" y="-4992"/>
                  <a:pt x="3931920" y="0"/>
                </a:cubicBezTo>
                <a:cubicBezTo>
                  <a:pt x="3930963" y="8431"/>
                  <a:pt x="3931571" y="14612"/>
                  <a:pt x="3931920" y="27432"/>
                </a:cubicBezTo>
                <a:cubicBezTo>
                  <a:pt x="3765435" y="40792"/>
                  <a:pt x="3452398" y="38703"/>
                  <a:pt x="3276600" y="27432"/>
                </a:cubicBezTo>
                <a:cubicBezTo>
                  <a:pt x="3100802" y="16161"/>
                  <a:pt x="2914889" y="26998"/>
                  <a:pt x="2739238" y="27432"/>
                </a:cubicBezTo>
                <a:cubicBezTo>
                  <a:pt x="2563587" y="27866"/>
                  <a:pt x="2395484" y="39154"/>
                  <a:pt x="2201875" y="27432"/>
                </a:cubicBezTo>
                <a:cubicBezTo>
                  <a:pt x="2008266" y="15710"/>
                  <a:pt x="1781367" y="4899"/>
                  <a:pt x="1507236" y="27432"/>
                </a:cubicBezTo>
                <a:cubicBezTo>
                  <a:pt x="1233105" y="49965"/>
                  <a:pt x="1075495" y="47542"/>
                  <a:pt x="930554" y="27432"/>
                </a:cubicBezTo>
                <a:cubicBezTo>
                  <a:pt x="785613" y="7322"/>
                  <a:pt x="268930" y="30433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31920" h="27432" stroke="0" extrusionOk="0">
                <a:moveTo>
                  <a:pt x="0" y="0"/>
                </a:moveTo>
                <a:cubicBezTo>
                  <a:pt x="278269" y="4786"/>
                  <a:pt x="349028" y="-10422"/>
                  <a:pt x="616001" y="0"/>
                </a:cubicBezTo>
                <a:cubicBezTo>
                  <a:pt x="882974" y="10422"/>
                  <a:pt x="931617" y="-15515"/>
                  <a:pt x="1153363" y="0"/>
                </a:cubicBezTo>
                <a:cubicBezTo>
                  <a:pt x="1375109" y="15515"/>
                  <a:pt x="1704089" y="-3631"/>
                  <a:pt x="1887322" y="0"/>
                </a:cubicBezTo>
                <a:cubicBezTo>
                  <a:pt x="2070555" y="3631"/>
                  <a:pt x="2344155" y="2213"/>
                  <a:pt x="2503322" y="0"/>
                </a:cubicBezTo>
                <a:cubicBezTo>
                  <a:pt x="2662489" y="-2213"/>
                  <a:pt x="2976859" y="26691"/>
                  <a:pt x="3119323" y="0"/>
                </a:cubicBezTo>
                <a:cubicBezTo>
                  <a:pt x="3261787" y="-26691"/>
                  <a:pt x="3588171" y="-28651"/>
                  <a:pt x="3931920" y="0"/>
                </a:cubicBezTo>
                <a:cubicBezTo>
                  <a:pt x="3930565" y="9524"/>
                  <a:pt x="3930718" y="13975"/>
                  <a:pt x="3931920" y="27432"/>
                </a:cubicBezTo>
                <a:cubicBezTo>
                  <a:pt x="3664329" y="4021"/>
                  <a:pt x="3437686" y="14511"/>
                  <a:pt x="3276600" y="27432"/>
                </a:cubicBezTo>
                <a:cubicBezTo>
                  <a:pt x="3115514" y="40353"/>
                  <a:pt x="2913592" y="48967"/>
                  <a:pt x="2739238" y="27432"/>
                </a:cubicBezTo>
                <a:cubicBezTo>
                  <a:pt x="2564884" y="5897"/>
                  <a:pt x="2294049" y="39820"/>
                  <a:pt x="2083918" y="27432"/>
                </a:cubicBezTo>
                <a:cubicBezTo>
                  <a:pt x="1873787" y="15044"/>
                  <a:pt x="1718903" y="21388"/>
                  <a:pt x="1428598" y="27432"/>
                </a:cubicBezTo>
                <a:cubicBezTo>
                  <a:pt x="1138293" y="33476"/>
                  <a:pt x="952209" y="50441"/>
                  <a:pt x="812597" y="27432"/>
                </a:cubicBezTo>
                <a:cubicBezTo>
                  <a:pt x="672985" y="4423"/>
                  <a:pt x="305800" y="28240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rgbClr val="A08456"/>
          </a:solidFill>
          <a:ln w="38100" cap="rnd">
            <a:solidFill>
              <a:srgbClr val="A08456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BFC5463-B6F9-4020-BB4E-E41DC4CF333A}"/>
              </a:ext>
            </a:extLst>
          </p:cNvPr>
          <p:cNvSpPr/>
          <p:nvPr/>
        </p:nvSpPr>
        <p:spPr>
          <a:xfrm>
            <a:off x="640080" y="2872899"/>
            <a:ext cx="4243589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How can I measure my progress?</a:t>
            </a:r>
          </a:p>
          <a:p>
            <a:pPr lvl="1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General Example: Read more for enjoyment</a:t>
            </a:r>
          </a:p>
          <a:p>
            <a:pPr lvl="1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Specific Example: I will read my favorite magazine for </a:t>
            </a:r>
            <a:r>
              <a:rPr lang="en-US" sz="2400" dirty="0">
                <a:highlight>
                  <a:srgbClr val="FFFF00"/>
                </a:highlight>
              </a:rPr>
              <a:t>20 minutes </a:t>
            </a:r>
            <a:r>
              <a:rPr lang="en-US" sz="2400" dirty="0"/>
              <a:t>before bed </a:t>
            </a:r>
            <a:r>
              <a:rPr lang="en-US" sz="2400" dirty="0">
                <a:highlight>
                  <a:srgbClr val="FFFF00"/>
                </a:highlight>
              </a:rPr>
              <a:t>each night</a:t>
            </a:r>
          </a:p>
          <a:p>
            <a:pPr>
              <a:spcAft>
                <a:spcPts val="600"/>
              </a:spcAft>
            </a:pPr>
            <a:endParaRPr lang="en-US" sz="2400" dirty="0">
              <a:highlight>
                <a:srgbClr val="FFFF00"/>
              </a:highlight>
            </a:endParaRPr>
          </a:p>
        </p:txBody>
      </p:sp>
      <p:pic>
        <p:nvPicPr>
          <p:cNvPr id="7" name="Picture 6" descr="A picture containing measuring stick, indoor&#10;&#10;Description automatically generated">
            <a:extLst>
              <a:ext uri="{FF2B5EF4-FFF2-40B4-BE49-F238E27FC236}">
                <a16:creationId xmlns:a16="http://schemas.microsoft.com/office/drawing/2014/main" id="{FB74A2F0-A137-436B-AF64-FE6365151C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4019" r="20565" b="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14671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9" name="Rectangle 63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501A36-2DA2-FD4E-8563-A841500AC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 fontScale="90000"/>
          </a:bodyPr>
          <a:lstStyle/>
          <a:p>
            <a:pPr algn="ctr"/>
            <a:r>
              <a:rPr lang="en-US" sz="6100" dirty="0"/>
              <a:t>Tip For Success:</a:t>
            </a:r>
            <a:br>
              <a:rPr lang="en-US" sz="6100" dirty="0"/>
            </a:br>
            <a:r>
              <a:rPr lang="en-US" sz="6100" dirty="0"/>
              <a:t>Track Your Progress</a:t>
            </a:r>
          </a:p>
        </p:txBody>
      </p:sp>
      <p:sp>
        <p:nvSpPr>
          <p:cNvPr id="70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093" y="2563839"/>
            <a:ext cx="3931920" cy="27432"/>
          </a:xfrm>
          <a:custGeom>
            <a:avLst/>
            <a:gdLst>
              <a:gd name="connsiteX0" fmla="*/ 0 w 3931920"/>
              <a:gd name="connsiteY0" fmla="*/ 0 h 27432"/>
              <a:gd name="connsiteX1" fmla="*/ 733958 w 3931920"/>
              <a:gd name="connsiteY1" fmla="*/ 0 h 27432"/>
              <a:gd name="connsiteX2" fmla="*/ 1428598 w 3931920"/>
              <a:gd name="connsiteY2" fmla="*/ 0 h 27432"/>
              <a:gd name="connsiteX3" fmla="*/ 2123237 w 3931920"/>
              <a:gd name="connsiteY3" fmla="*/ 0 h 27432"/>
              <a:gd name="connsiteX4" fmla="*/ 2660599 w 3931920"/>
              <a:gd name="connsiteY4" fmla="*/ 0 h 27432"/>
              <a:gd name="connsiteX5" fmla="*/ 3237281 w 3931920"/>
              <a:gd name="connsiteY5" fmla="*/ 0 h 27432"/>
              <a:gd name="connsiteX6" fmla="*/ 3931920 w 3931920"/>
              <a:gd name="connsiteY6" fmla="*/ 0 h 27432"/>
              <a:gd name="connsiteX7" fmla="*/ 3931920 w 3931920"/>
              <a:gd name="connsiteY7" fmla="*/ 27432 h 27432"/>
              <a:gd name="connsiteX8" fmla="*/ 3276600 w 3931920"/>
              <a:gd name="connsiteY8" fmla="*/ 27432 h 27432"/>
              <a:gd name="connsiteX9" fmla="*/ 2739238 w 3931920"/>
              <a:gd name="connsiteY9" fmla="*/ 27432 h 27432"/>
              <a:gd name="connsiteX10" fmla="*/ 2201875 w 3931920"/>
              <a:gd name="connsiteY10" fmla="*/ 27432 h 27432"/>
              <a:gd name="connsiteX11" fmla="*/ 1507236 w 3931920"/>
              <a:gd name="connsiteY11" fmla="*/ 27432 h 27432"/>
              <a:gd name="connsiteX12" fmla="*/ 930554 w 3931920"/>
              <a:gd name="connsiteY12" fmla="*/ 27432 h 27432"/>
              <a:gd name="connsiteX13" fmla="*/ 0 w 3931920"/>
              <a:gd name="connsiteY13" fmla="*/ 27432 h 27432"/>
              <a:gd name="connsiteX14" fmla="*/ 0 w 3931920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31920" h="27432" fill="none" extrusionOk="0">
                <a:moveTo>
                  <a:pt x="0" y="0"/>
                </a:moveTo>
                <a:cubicBezTo>
                  <a:pt x="245351" y="16874"/>
                  <a:pt x="509174" y="13736"/>
                  <a:pt x="733958" y="0"/>
                </a:cubicBezTo>
                <a:cubicBezTo>
                  <a:pt x="958742" y="-13736"/>
                  <a:pt x="1245406" y="-17215"/>
                  <a:pt x="1428598" y="0"/>
                </a:cubicBezTo>
                <a:cubicBezTo>
                  <a:pt x="1611790" y="17215"/>
                  <a:pt x="1930525" y="20562"/>
                  <a:pt x="2123237" y="0"/>
                </a:cubicBezTo>
                <a:cubicBezTo>
                  <a:pt x="2315949" y="-20562"/>
                  <a:pt x="2485508" y="11332"/>
                  <a:pt x="2660599" y="0"/>
                </a:cubicBezTo>
                <a:cubicBezTo>
                  <a:pt x="2835690" y="-11332"/>
                  <a:pt x="3075198" y="-14809"/>
                  <a:pt x="3237281" y="0"/>
                </a:cubicBezTo>
                <a:cubicBezTo>
                  <a:pt x="3399364" y="14809"/>
                  <a:pt x="3745084" y="-4992"/>
                  <a:pt x="3931920" y="0"/>
                </a:cubicBezTo>
                <a:cubicBezTo>
                  <a:pt x="3930963" y="8431"/>
                  <a:pt x="3931571" y="14612"/>
                  <a:pt x="3931920" y="27432"/>
                </a:cubicBezTo>
                <a:cubicBezTo>
                  <a:pt x="3765435" y="40792"/>
                  <a:pt x="3452398" y="38703"/>
                  <a:pt x="3276600" y="27432"/>
                </a:cubicBezTo>
                <a:cubicBezTo>
                  <a:pt x="3100802" y="16161"/>
                  <a:pt x="2914889" y="26998"/>
                  <a:pt x="2739238" y="27432"/>
                </a:cubicBezTo>
                <a:cubicBezTo>
                  <a:pt x="2563587" y="27866"/>
                  <a:pt x="2395484" y="39154"/>
                  <a:pt x="2201875" y="27432"/>
                </a:cubicBezTo>
                <a:cubicBezTo>
                  <a:pt x="2008266" y="15710"/>
                  <a:pt x="1781367" y="4899"/>
                  <a:pt x="1507236" y="27432"/>
                </a:cubicBezTo>
                <a:cubicBezTo>
                  <a:pt x="1233105" y="49965"/>
                  <a:pt x="1075495" y="47542"/>
                  <a:pt x="930554" y="27432"/>
                </a:cubicBezTo>
                <a:cubicBezTo>
                  <a:pt x="785613" y="7322"/>
                  <a:pt x="268930" y="30433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31920" h="27432" stroke="0" extrusionOk="0">
                <a:moveTo>
                  <a:pt x="0" y="0"/>
                </a:moveTo>
                <a:cubicBezTo>
                  <a:pt x="278269" y="4786"/>
                  <a:pt x="349028" y="-10422"/>
                  <a:pt x="616001" y="0"/>
                </a:cubicBezTo>
                <a:cubicBezTo>
                  <a:pt x="882974" y="10422"/>
                  <a:pt x="931617" y="-15515"/>
                  <a:pt x="1153363" y="0"/>
                </a:cubicBezTo>
                <a:cubicBezTo>
                  <a:pt x="1375109" y="15515"/>
                  <a:pt x="1704089" y="-3631"/>
                  <a:pt x="1887322" y="0"/>
                </a:cubicBezTo>
                <a:cubicBezTo>
                  <a:pt x="2070555" y="3631"/>
                  <a:pt x="2344155" y="2213"/>
                  <a:pt x="2503322" y="0"/>
                </a:cubicBezTo>
                <a:cubicBezTo>
                  <a:pt x="2662489" y="-2213"/>
                  <a:pt x="2976859" y="26691"/>
                  <a:pt x="3119323" y="0"/>
                </a:cubicBezTo>
                <a:cubicBezTo>
                  <a:pt x="3261787" y="-26691"/>
                  <a:pt x="3588171" y="-28651"/>
                  <a:pt x="3931920" y="0"/>
                </a:cubicBezTo>
                <a:cubicBezTo>
                  <a:pt x="3930565" y="9524"/>
                  <a:pt x="3930718" y="13975"/>
                  <a:pt x="3931920" y="27432"/>
                </a:cubicBezTo>
                <a:cubicBezTo>
                  <a:pt x="3664329" y="4021"/>
                  <a:pt x="3437686" y="14511"/>
                  <a:pt x="3276600" y="27432"/>
                </a:cubicBezTo>
                <a:cubicBezTo>
                  <a:pt x="3115514" y="40353"/>
                  <a:pt x="2913592" y="48967"/>
                  <a:pt x="2739238" y="27432"/>
                </a:cubicBezTo>
                <a:cubicBezTo>
                  <a:pt x="2564884" y="5897"/>
                  <a:pt x="2294049" y="39820"/>
                  <a:pt x="2083918" y="27432"/>
                </a:cubicBezTo>
                <a:cubicBezTo>
                  <a:pt x="1873787" y="15044"/>
                  <a:pt x="1718903" y="21388"/>
                  <a:pt x="1428598" y="27432"/>
                </a:cubicBezTo>
                <a:cubicBezTo>
                  <a:pt x="1138293" y="33476"/>
                  <a:pt x="952209" y="50441"/>
                  <a:pt x="812597" y="27432"/>
                </a:cubicBezTo>
                <a:cubicBezTo>
                  <a:pt x="672985" y="4423"/>
                  <a:pt x="305800" y="28240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rgbClr val="B37813"/>
          </a:solidFill>
          <a:ln w="38100" cap="rnd">
            <a:solidFill>
              <a:srgbClr val="B37813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icture containing outdoor object, pinwheel&#10;&#10;Description automatically generated">
            <a:extLst>
              <a:ext uri="{FF2B5EF4-FFF2-40B4-BE49-F238E27FC236}">
                <a16:creationId xmlns:a16="http://schemas.microsoft.com/office/drawing/2014/main" id="{ECD5FEF4-9B6F-4C34-8853-B2EB05060C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21010" b="-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graphicFrame>
        <p:nvGraphicFramePr>
          <p:cNvPr id="71" name="Content Placeholder 2">
            <a:extLst>
              <a:ext uri="{FF2B5EF4-FFF2-40B4-BE49-F238E27FC236}">
                <a16:creationId xmlns:a16="http://schemas.microsoft.com/office/drawing/2014/main" id="{5E81631A-B1CE-4FD7-8E0C-2CE0E45DE2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7896455"/>
              </p:ext>
            </p:extLst>
          </p:nvPr>
        </p:nvGraphicFramePr>
        <p:xfrm>
          <a:off x="765093" y="4244742"/>
          <a:ext cx="3980191" cy="30278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B7967F7B-0327-4C9F-B18C-212221455820}"/>
              </a:ext>
            </a:extLst>
          </p:cNvPr>
          <p:cNvSpPr txBox="1"/>
          <p:nvPr/>
        </p:nvSpPr>
        <p:spPr>
          <a:xfrm>
            <a:off x="10670430" y="6657945"/>
            <a:ext cx="1521570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www.maggiehosmcgrane.com/2012/02/rewards-v-relationships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9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320FAA3D-49BB-453D-85AC-35CDE00ED849}"/>
              </a:ext>
            </a:extLst>
          </p:cNvPr>
          <p:cNvSpPr/>
          <p:nvPr/>
        </p:nvSpPr>
        <p:spPr>
          <a:xfrm>
            <a:off x="755867" y="2893639"/>
            <a:ext cx="3998641" cy="909035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bg1">
              <a:lumMod val="95000"/>
              <a:hueOff val="0"/>
              <a:satOff val="0"/>
              <a:lumOff val="0"/>
              <a:alphaOff val="0"/>
            </a:schemeClr>
          </a:fillRef>
          <a:effectRef idx="0">
            <a:schemeClr val="bg1">
              <a:lumMod val="9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r>
              <a:rPr lang="en-US" sz="2400" dirty="0"/>
              <a:t>	Draw a chart and mark each time you 	complete work towards your goal.</a:t>
            </a:r>
          </a:p>
        </p:txBody>
      </p:sp>
      <p:sp>
        <p:nvSpPr>
          <p:cNvPr id="4" name="Star: 5 Points 3">
            <a:extLst>
              <a:ext uri="{FF2B5EF4-FFF2-40B4-BE49-F238E27FC236}">
                <a16:creationId xmlns:a16="http://schemas.microsoft.com/office/drawing/2014/main" id="{2A9E2503-E9BB-4929-A383-BBE3C3FA2F08}"/>
              </a:ext>
            </a:extLst>
          </p:cNvPr>
          <p:cNvSpPr/>
          <p:nvPr/>
        </p:nvSpPr>
        <p:spPr>
          <a:xfrm>
            <a:off x="1010653" y="3056020"/>
            <a:ext cx="510080" cy="468086"/>
          </a:xfrm>
          <a:prstGeom prst="star5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7707AC79-AE3E-4232-B9C5-8049AD06EF81}"/>
              </a:ext>
            </a:extLst>
          </p:cNvPr>
          <p:cNvSpPr/>
          <p:nvPr/>
        </p:nvSpPr>
        <p:spPr>
          <a:xfrm>
            <a:off x="774317" y="3960002"/>
            <a:ext cx="3980191" cy="79285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bg1">
              <a:lumMod val="95000"/>
              <a:hueOff val="0"/>
              <a:satOff val="0"/>
              <a:lumOff val="0"/>
              <a:alphaOff val="0"/>
            </a:schemeClr>
          </a:fillRef>
          <a:effectRef idx="0">
            <a:schemeClr val="bg1">
              <a:lumMod val="9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r>
              <a:rPr lang="en-US" sz="2400" dirty="0"/>
              <a:t>	Keep a photo journal.</a:t>
            </a:r>
          </a:p>
        </p:txBody>
      </p:sp>
      <p:sp>
        <p:nvSpPr>
          <p:cNvPr id="7" name="Smiley Face 6">
            <a:extLst>
              <a:ext uri="{FF2B5EF4-FFF2-40B4-BE49-F238E27FC236}">
                <a16:creationId xmlns:a16="http://schemas.microsoft.com/office/drawing/2014/main" id="{4AA09110-3F22-4469-AFCA-803C73D16FBE}"/>
              </a:ext>
            </a:extLst>
          </p:cNvPr>
          <p:cNvSpPr/>
          <p:nvPr/>
        </p:nvSpPr>
        <p:spPr>
          <a:xfrm>
            <a:off x="1029903" y="4211973"/>
            <a:ext cx="490830" cy="376247"/>
          </a:xfrm>
          <a:prstGeom prst="smileyFac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172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7" name="Rectangle 56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C8C2C0-E6AD-7043-B38D-663CEEAA7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200" dirty="0"/>
              <a:t>A - Attainable</a:t>
            </a:r>
          </a:p>
        </p:txBody>
      </p:sp>
      <p:sp>
        <p:nvSpPr>
          <p:cNvPr id="59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FFF6A0"/>
          </a:solidFill>
          <a:ln w="38100" cap="rnd">
            <a:solidFill>
              <a:srgbClr val="FFF6A0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9CF9DF6-B316-47BE-BDCB-F26C8AF7B29D}"/>
              </a:ext>
            </a:extLst>
          </p:cNvPr>
          <p:cNvSpPr/>
          <p:nvPr/>
        </p:nvSpPr>
        <p:spPr>
          <a:xfrm>
            <a:off x="5297762" y="2459956"/>
            <a:ext cx="6251110" cy="43980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Is my goal achievable?</a:t>
            </a:r>
          </a:p>
          <a:p>
            <a:pPr lvl="1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Challenging enough to require effort</a:t>
            </a:r>
          </a:p>
          <a:p>
            <a:pPr lvl="1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Reasonable enough to manage</a:t>
            </a:r>
          </a:p>
          <a:p>
            <a:pPr lvl="1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Example: I will attend 2 social events each week</a:t>
            </a:r>
          </a:p>
          <a:p>
            <a:pPr lvl="2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Consider other obligations</a:t>
            </a:r>
          </a:p>
          <a:p>
            <a:pPr lvl="2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Consider personal preferences</a:t>
            </a: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Be sure to consider your current circumstances and resources.</a:t>
            </a:r>
          </a:p>
          <a:p>
            <a:pPr lvl="1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Example: I will improve my fitness by working with a personal trainer</a:t>
            </a:r>
          </a:p>
          <a:p>
            <a:pPr lvl="2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Consider financial cost</a:t>
            </a:r>
          </a:p>
          <a:p>
            <a:pPr lvl="2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Consider personal preferences</a:t>
            </a:r>
          </a:p>
          <a:p>
            <a:pPr lvl="2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Consider alternatives</a:t>
            </a:r>
          </a:p>
          <a:p>
            <a:pPr lvl="3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Example:  Ask a friend or workout with free YouTube videos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B2BFFA9-B753-476A-8F57-02BD6F79CD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7477" r="27192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BFC5463-B6F9-4020-BB4E-E41DC4CF333A}"/>
              </a:ext>
            </a:extLst>
          </p:cNvPr>
          <p:cNvSpPr/>
          <p:nvPr/>
        </p:nvSpPr>
        <p:spPr>
          <a:xfrm>
            <a:off x="640080" y="2872899"/>
            <a:ext cx="4243589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</a:pP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853726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47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C8C2C0-E6AD-7043-B38D-663CEEAA7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dirty="0"/>
              <a:t>r – Relevant</a:t>
            </a:r>
          </a:p>
        </p:txBody>
      </p:sp>
      <p:sp>
        <p:nvSpPr>
          <p:cNvPr id="56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093" y="2563839"/>
            <a:ext cx="3931920" cy="27432"/>
          </a:xfrm>
          <a:custGeom>
            <a:avLst/>
            <a:gdLst>
              <a:gd name="connsiteX0" fmla="*/ 0 w 3931920"/>
              <a:gd name="connsiteY0" fmla="*/ 0 h 27432"/>
              <a:gd name="connsiteX1" fmla="*/ 733958 w 3931920"/>
              <a:gd name="connsiteY1" fmla="*/ 0 h 27432"/>
              <a:gd name="connsiteX2" fmla="*/ 1428598 w 3931920"/>
              <a:gd name="connsiteY2" fmla="*/ 0 h 27432"/>
              <a:gd name="connsiteX3" fmla="*/ 2123237 w 3931920"/>
              <a:gd name="connsiteY3" fmla="*/ 0 h 27432"/>
              <a:gd name="connsiteX4" fmla="*/ 2660599 w 3931920"/>
              <a:gd name="connsiteY4" fmla="*/ 0 h 27432"/>
              <a:gd name="connsiteX5" fmla="*/ 3237281 w 3931920"/>
              <a:gd name="connsiteY5" fmla="*/ 0 h 27432"/>
              <a:gd name="connsiteX6" fmla="*/ 3931920 w 3931920"/>
              <a:gd name="connsiteY6" fmla="*/ 0 h 27432"/>
              <a:gd name="connsiteX7" fmla="*/ 3931920 w 3931920"/>
              <a:gd name="connsiteY7" fmla="*/ 27432 h 27432"/>
              <a:gd name="connsiteX8" fmla="*/ 3276600 w 3931920"/>
              <a:gd name="connsiteY8" fmla="*/ 27432 h 27432"/>
              <a:gd name="connsiteX9" fmla="*/ 2739238 w 3931920"/>
              <a:gd name="connsiteY9" fmla="*/ 27432 h 27432"/>
              <a:gd name="connsiteX10" fmla="*/ 2201875 w 3931920"/>
              <a:gd name="connsiteY10" fmla="*/ 27432 h 27432"/>
              <a:gd name="connsiteX11" fmla="*/ 1507236 w 3931920"/>
              <a:gd name="connsiteY11" fmla="*/ 27432 h 27432"/>
              <a:gd name="connsiteX12" fmla="*/ 930554 w 3931920"/>
              <a:gd name="connsiteY12" fmla="*/ 27432 h 27432"/>
              <a:gd name="connsiteX13" fmla="*/ 0 w 3931920"/>
              <a:gd name="connsiteY13" fmla="*/ 27432 h 27432"/>
              <a:gd name="connsiteX14" fmla="*/ 0 w 3931920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31920" h="27432" fill="none" extrusionOk="0">
                <a:moveTo>
                  <a:pt x="0" y="0"/>
                </a:moveTo>
                <a:cubicBezTo>
                  <a:pt x="245351" y="16874"/>
                  <a:pt x="509174" y="13736"/>
                  <a:pt x="733958" y="0"/>
                </a:cubicBezTo>
                <a:cubicBezTo>
                  <a:pt x="958742" y="-13736"/>
                  <a:pt x="1245406" y="-17215"/>
                  <a:pt x="1428598" y="0"/>
                </a:cubicBezTo>
                <a:cubicBezTo>
                  <a:pt x="1611790" y="17215"/>
                  <a:pt x="1930525" y="20562"/>
                  <a:pt x="2123237" y="0"/>
                </a:cubicBezTo>
                <a:cubicBezTo>
                  <a:pt x="2315949" y="-20562"/>
                  <a:pt x="2485508" y="11332"/>
                  <a:pt x="2660599" y="0"/>
                </a:cubicBezTo>
                <a:cubicBezTo>
                  <a:pt x="2835690" y="-11332"/>
                  <a:pt x="3075198" y="-14809"/>
                  <a:pt x="3237281" y="0"/>
                </a:cubicBezTo>
                <a:cubicBezTo>
                  <a:pt x="3399364" y="14809"/>
                  <a:pt x="3745084" y="-4992"/>
                  <a:pt x="3931920" y="0"/>
                </a:cubicBezTo>
                <a:cubicBezTo>
                  <a:pt x="3930963" y="8431"/>
                  <a:pt x="3931571" y="14612"/>
                  <a:pt x="3931920" y="27432"/>
                </a:cubicBezTo>
                <a:cubicBezTo>
                  <a:pt x="3765435" y="40792"/>
                  <a:pt x="3452398" y="38703"/>
                  <a:pt x="3276600" y="27432"/>
                </a:cubicBezTo>
                <a:cubicBezTo>
                  <a:pt x="3100802" y="16161"/>
                  <a:pt x="2914889" y="26998"/>
                  <a:pt x="2739238" y="27432"/>
                </a:cubicBezTo>
                <a:cubicBezTo>
                  <a:pt x="2563587" y="27866"/>
                  <a:pt x="2395484" y="39154"/>
                  <a:pt x="2201875" y="27432"/>
                </a:cubicBezTo>
                <a:cubicBezTo>
                  <a:pt x="2008266" y="15710"/>
                  <a:pt x="1781367" y="4899"/>
                  <a:pt x="1507236" y="27432"/>
                </a:cubicBezTo>
                <a:cubicBezTo>
                  <a:pt x="1233105" y="49965"/>
                  <a:pt x="1075495" y="47542"/>
                  <a:pt x="930554" y="27432"/>
                </a:cubicBezTo>
                <a:cubicBezTo>
                  <a:pt x="785613" y="7322"/>
                  <a:pt x="268930" y="30433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31920" h="27432" stroke="0" extrusionOk="0">
                <a:moveTo>
                  <a:pt x="0" y="0"/>
                </a:moveTo>
                <a:cubicBezTo>
                  <a:pt x="278269" y="4786"/>
                  <a:pt x="349028" y="-10422"/>
                  <a:pt x="616001" y="0"/>
                </a:cubicBezTo>
                <a:cubicBezTo>
                  <a:pt x="882974" y="10422"/>
                  <a:pt x="931617" y="-15515"/>
                  <a:pt x="1153363" y="0"/>
                </a:cubicBezTo>
                <a:cubicBezTo>
                  <a:pt x="1375109" y="15515"/>
                  <a:pt x="1704089" y="-3631"/>
                  <a:pt x="1887322" y="0"/>
                </a:cubicBezTo>
                <a:cubicBezTo>
                  <a:pt x="2070555" y="3631"/>
                  <a:pt x="2344155" y="2213"/>
                  <a:pt x="2503322" y="0"/>
                </a:cubicBezTo>
                <a:cubicBezTo>
                  <a:pt x="2662489" y="-2213"/>
                  <a:pt x="2976859" y="26691"/>
                  <a:pt x="3119323" y="0"/>
                </a:cubicBezTo>
                <a:cubicBezTo>
                  <a:pt x="3261787" y="-26691"/>
                  <a:pt x="3588171" y="-28651"/>
                  <a:pt x="3931920" y="0"/>
                </a:cubicBezTo>
                <a:cubicBezTo>
                  <a:pt x="3930565" y="9524"/>
                  <a:pt x="3930718" y="13975"/>
                  <a:pt x="3931920" y="27432"/>
                </a:cubicBezTo>
                <a:cubicBezTo>
                  <a:pt x="3664329" y="4021"/>
                  <a:pt x="3437686" y="14511"/>
                  <a:pt x="3276600" y="27432"/>
                </a:cubicBezTo>
                <a:cubicBezTo>
                  <a:pt x="3115514" y="40353"/>
                  <a:pt x="2913592" y="48967"/>
                  <a:pt x="2739238" y="27432"/>
                </a:cubicBezTo>
                <a:cubicBezTo>
                  <a:pt x="2564884" y="5897"/>
                  <a:pt x="2294049" y="39820"/>
                  <a:pt x="2083918" y="27432"/>
                </a:cubicBezTo>
                <a:cubicBezTo>
                  <a:pt x="1873787" y="15044"/>
                  <a:pt x="1718903" y="21388"/>
                  <a:pt x="1428598" y="27432"/>
                </a:cubicBezTo>
                <a:cubicBezTo>
                  <a:pt x="1138293" y="33476"/>
                  <a:pt x="952209" y="50441"/>
                  <a:pt x="812597" y="27432"/>
                </a:cubicBezTo>
                <a:cubicBezTo>
                  <a:pt x="672985" y="4423"/>
                  <a:pt x="305800" y="28240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rgbClr val="FFF074"/>
          </a:solidFill>
          <a:ln w="38100" cap="rnd">
            <a:solidFill>
              <a:srgbClr val="FFF074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0BE0092-2686-4E12-A8C3-D3699DCEE4A2}"/>
              </a:ext>
            </a:extLst>
          </p:cNvPr>
          <p:cNvSpPr/>
          <p:nvPr/>
        </p:nvSpPr>
        <p:spPr>
          <a:xfrm>
            <a:off x="640080" y="2872899"/>
            <a:ext cx="4243589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WHY do I want to achieve this goal?</a:t>
            </a: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Consider the following:</a:t>
            </a: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Is this goal important to </a:t>
            </a:r>
            <a:r>
              <a:rPr lang="en-US" b="1" dirty="0">
                <a:highlight>
                  <a:srgbClr val="FFFF00"/>
                </a:highlight>
              </a:rPr>
              <a:t>me</a:t>
            </a:r>
            <a:r>
              <a:rPr lang="en-US" dirty="0"/>
              <a:t>? </a:t>
            </a:r>
          </a:p>
          <a:p>
            <a:pPr lvl="1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Is it my priority or someone else’s?</a:t>
            </a:r>
          </a:p>
          <a:p>
            <a:pPr lvl="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Is it aligned with my values?</a:t>
            </a:r>
          </a:p>
          <a:p>
            <a:pPr lvl="1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Do I feel good about working towards this goal?</a:t>
            </a:r>
          </a:p>
          <a:p>
            <a:pPr lvl="1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Is there something else that I’d rather work towards?</a:t>
            </a:r>
          </a:p>
          <a:p>
            <a:pPr lvl="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Is my goal consistent with my long-term plans?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C4011B-A15D-45F7-B3CA-D818282AF2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6450" r="27129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BFC5463-B6F9-4020-BB4E-E41DC4CF333A}"/>
              </a:ext>
            </a:extLst>
          </p:cNvPr>
          <p:cNvSpPr/>
          <p:nvPr/>
        </p:nvSpPr>
        <p:spPr>
          <a:xfrm>
            <a:off x="760768" y="2952843"/>
            <a:ext cx="4243589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1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F31A4A-BCCE-4300-8E41-089B4DAA93B0}"/>
              </a:ext>
            </a:extLst>
          </p:cNvPr>
          <p:cNvSpPr txBox="1"/>
          <p:nvPr/>
        </p:nvSpPr>
        <p:spPr>
          <a:xfrm>
            <a:off x="10670430" y="6657945"/>
            <a:ext cx="1521570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www.peoplematters.in/blog/hr-industry/the-art-of-being-relevant-where-does-the-hr-function-stand-2086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563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Custom 2">
      <a:majorFont>
        <a:latin typeface="The Serif Hand Black"/>
        <a:ea typeface=""/>
        <a:cs typeface=""/>
      </a:majorFont>
      <a:minorFont>
        <a:latin typeface="The Hand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FA635D52476A4E910FA8E5A0DF1F4F" ma:contentTypeVersion="6" ma:contentTypeDescription="Create a new document." ma:contentTypeScope="" ma:versionID="f07bb1bb74af92c6c79fc101047f793e">
  <xsd:schema xmlns:xsd="http://www.w3.org/2001/XMLSchema" xmlns:xs="http://www.w3.org/2001/XMLSchema" xmlns:p="http://schemas.microsoft.com/office/2006/metadata/properties" xmlns:ns3="f315c0d4-c977-436e-a4a9-ca5e39f2d40f" targetNamespace="http://schemas.microsoft.com/office/2006/metadata/properties" ma:root="true" ma:fieldsID="d2433be9469d70402c30a3696e010414" ns3:_="">
    <xsd:import namespace="f315c0d4-c977-436e-a4a9-ca5e39f2d40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15c0d4-c977-436e-a4a9-ca5e39f2d40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3A6FF0B-2885-4C79-A664-0413AE28ABA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25BC7D9-40B5-4015-8959-3ED20EB322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315c0d4-c977-436e-a4a9-ca5e39f2d40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0C323A0-A448-4962-9F96-52EB293C75A5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245</TotalTime>
  <Words>1530</Words>
  <Application>Microsoft Macintosh PowerPoint</Application>
  <PresentationFormat>Widescreen</PresentationFormat>
  <Paragraphs>172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The Hand Bold</vt:lpstr>
      <vt:lpstr>The Serif Hand Black</vt:lpstr>
      <vt:lpstr>SketchyVTI</vt:lpstr>
      <vt:lpstr>Setting Smart Goals</vt:lpstr>
      <vt:lpstr>What is goal setting?</vt:lpstr>
      <vt:lpstr>How is Goal Setting Related to Students with Disabilities?</vt:lpstr>
      <vt:lpstr>What are smart goals?</vt:lpstr>
      <vt:lpstr>S - Specific</vt:lpstr>
      <vt:lpstr>M - Measurable</vt:lpstr>
      <vt:lpstr>Tip For Success: Track Your Progress</vt:lpstr>
      <vt:lpstr>A - Attainable</vt:lpstr>
      <vt:lpstr>r – Relevant</vt:lpstr>
      <vt:lpstr>T – Timely</vt:lpstr>
      <vt:lpstr>Taking Action</vt:lpstr>
      <vt:lpstr> Mental Contrasting </vt:lpstr>
      <vt:lpstr>Tip FOR SUCCESS: Share your Goal with someone</vt:lpstr>
      <vt:lpstr>Tip For Success: create a Vision Board</vt:lpstr>
      <vt:lpstr>How will I know when I’ve reached my goal?</vt:lpstr>
      <vt:lpstr>Tip FOR SUCCESS: Reward yourself for work well done</vt:lpstr>
      <vt:lpstr>TIP FOR Success:  Be Kind to Yourself</vt:lpstr>
      <vt:lpstr>GOAL Setting Support @ FSU</vt:lpstr>
      <vt:lpstr>Questions and COmments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Setting Smart Goals</dc:title>
  <dc:creator>Shannon Bernick</dc:creator>
  <cp:lastModifiedBy>Shannon Bernick</cp:lastModifiedBy>
  <cp:revision>4</cp:revision>
  <dcterms:created xsi:type="dcterms:W3CDTF">2021-02-16T18:14:55Z</dcterms:created>
  <dcterms:modified xsi:type="dcterms:W3CDTF">2021-07-08T17:19:30Z</dcterms:modified>
</cp:coreProperties>
</file>