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3"/>
  </p:handoutMasterIdLst>
  <p:sldIdLst>
    <p:sldId id="256" r:id="rId2"/>
    <p:sldId id="259" r:id="rId3"/>
    <p:sldId id="276" r:id="rId4"/>
    <p:sldId id="260" r:id="rId5"/>
    <p:sldId id="279" r:id="rId6"/>
    <p:sldId id="280" r:id="rId7"/>
    <p:sldId id="281" r:id="rId8"/>
    <p:sldId id="277" r:id="rId9"/>
    <p:sldId id="278" r:id="rId10"/>
    <p:sldId id="272" r:id="rId11"/>
    <p:sldId id="275"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B88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37" autoAdjust="0"/>
    <p:restoredTop sz="95890" autoAdjust="0"/>
  </p:normalViewPr>
  <p:slideViewPr>
    <p:cSldViewPr snapToGrid="0" snapToObjects="1">
      <p:cViewPr varScale="1">
        <p:scale>
          <a:sx n="152" d="100"/>
          <a:sy n="152" d="100"/>
        </p:scale>
        <p:origin x="312" y="17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348D1F-5CC4-E644-BF9B-A0EDA21DB593}" type="datetimeFigureOut">
              <a:rPr lang="en-US" smtClean="0"/>
              <a:t>6/11/21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F69772-C718-C641-9550-F41AA4417B2B}" type="slidenum">
              <a:rPr lang="en-US" smtClean="0"/>
              <a:t>‹#›</a:t>
            </a:fld>
            <a:endParaRPr lang="en-US"/>
          </a:p>
        </p:txBody>
      </p:sp>
    </p:spTree>
    <p:extLst>
      <p:ext uri="{BB962C8B-B14F-4D97-AF65-F5344CB8AC3E}">
        <p14:creationId xmlns:p14="http://schemas.microsoft.com/office/powerpoint/2010/main" val="133807482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b="1" i="0">
                <a:solidFill>
                  <a:srgbClr val="000000"/>
                </a:solidFill>
                <a:latin typeface="Times New Roman"/>
                <a:cs typeface="Times New Roman"/>
              </a:defRPr>
            </a:lvl1pPr>
          </a:lstStyle>
          <a:p>
            <a:r>
              <a:rPr lang="en-US"/>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FBFF53-7C97-8C49-AB42-96FD965FEBF4}" type="datetimeFigureOut">
              <a:rPr lang="en-US" smtClean="0"/>
              <a:t>6/11/21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355372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73672"/>
            <a:ext cx="8229600" cy="729154"/>
          </a:xfrm>
        </p:spPr>
        <p:txBody>
          <a:bodyPr/>
          <a:lstStyle>
            <a:lvl1pPr>
              <a:defRPr b="0" i="0">
                <a:latin typeface="Times New Roman"/>
                <a:cs typeface="Times New Roman"/>
              </a:defRPr>
            </a:lvl1pPr>
          </a:lstStyle>
          <a:p>
            <a:r>
              <a:rPr lang="en-US"/>
              <a:t>Click to edit Master title style</a:t>
            </a:r>
            <a:endParaRPr lang="en-US" dirty="0"/>
          </a:p>
        </p:txBody>
      </p:sp>
      <p:sp>
        <p:nvSpPr>
          <p:cNvPr id="3" name="Content Placeholder 2"/>
          <p:cNvSpPr>
            <a:spLocks noGrp="1"/>
          </p:cNvSpPr>
          <p:nvPr>
            <p:ph idx="1"/>
          </p:nvPr>
        </p:nvSpPr>
        <p:spPr>
          <a:xfrm>
            <a:off x="457200" y="1760481"/>
            <a:ext cx="8229600" cy="2775019"/>
          </a:xfrm>
        </p:spPr>
        <p:txBody>
          <a:bodyPr/>
          <a:lstStyle>
            <a:lvl1pPr>
              <a:defRPr b="0" i="0">
                <a:latin typeface="Arial"/>
                <a:cs typeface="Arial"/>
              </a:defRPr>
            </a:lvl1pPr>
            <a:lvl2pPr>
              <a:defRPr b="0" i="0">
                <a:latin typeface="Arial"/>
                <a:cs typeface="Arial"/>
              </a:defRPr>
            </a:lvl2pPr>
            <a:lvl3pPr>
              <a:defRPr b="0" i="0">
                <a:latin typeface="Arial"/>
                <a:cs typeface="Arial"/>
              </a:defRPr>
            </a:lvl3pPr>
            <a:lvl4pPr>
              <a:defRPr b="0" i="0">
                <a:latin typeface="Arial"/>
                <a:cs typeface="Arial"/>
              </a:defRPr>
            </a:lvl4pPr>
            <a:lvl5pPr>
              <a:defRPr b="0" i="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FBFF53-7C97-8C49-AB42-96FD965FEBF4}" type="datetimeFigureOut">
              <a:rPr lang="en-US" smtClean="0"/>
              <a:t>6/11/21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086845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FBFF53-7C97-8C49-AB42-96FD965FEBF4}" type="datetimeFigureOut">
              <a:rPr lang="en-US" smtClean="0"/>
              <a:t>6/11/21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3376877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76010"/>
            <a:ext cx="8229600" cy="647987"/>
          </a:xfrm>
        </p:spPr>
        <p:txBody>
          <a:bodyPr/>
          <a:lstStyle>
            <a:lvl1pPr>
              <a:defRPr b="1" i="0">
                <a:latin typeface="Times New Roman"/>
                <a:cs typeface="Times New Roman"/>
              </a:defRPr>
            </a:lvl1pPr>
          </a:lstStyle>
          <a:p>
            <a:r>
              <a:rPr lang="en-US"/>
              <a:t>Click to edit Master title style</a:t>
            </a:r>
            <a:endParaRPr lang="en-US" dirty="0"/>
          </a:p>
        </p:txBody>
      </p:sp>
      <p:sp>
        <p:nvSpPr>
          <p:cNvPr id="3" name="Content Placeholder 2"/>
          <p:cNvSpPr>
            <a:spLocks noGrp="1"/>
          </p:cNvSpPr>
          <p:nvPr>
            <p:ph sz="half" idx="1"/>
          </p:nvPr>
        </p:nvSpPr>
        <p:spPr>
          <a:xfrm>
            <a:off x="457200" y="1642238"/>
            <a:ext cx="4038600" cy="2956037"/>
          </a:xfrm>
        </p:spPr>
        <p:txBody>
          <a:bodyPr/>
          <a:lstStyle>
            <a:lvl1pPr>
              <a:defRPr sz="2800" b="0" i="0">
                <a:latin typeface="Arial"/>
                <a:cs typeface="Arial"/>
              </a:defRPr>
            </a:lvl1pPr>
            <a:lvl2pPr>
              <a:defRPr sz="2400" b="0" i="0">
                <a:latin typeface="Arial"/>
                <a:cs typeface="Arial"/>
              </a:defRPr>
            </a:lvl2pPr>
            <a:lvl3pPr>
              <a:defRPr sz="2000" b="0" i="0">
                <a:latin typeface="Arial"/>
                <a:cs typeface="Arial"/>
              </a:defRPr>
            </a:lvl3pPr>
            <a:lvl4pPr>
              <a:defRPr sz="1800" b="0" i="0">
                <a:latin typeface="Arial"/>
                <a:cs typeface="Arial"/>
              </a:defRPr>
            </a:lvl4pPr>
            <a:lvl5pPr>
              <a:defRPr sz="1800" b="0" i="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42238"/>
            <a:ext cx="4038600" cy="2956037"/>
          </a:xfrm>
        </p:spPr>
        <p:txBody>
          <a:bodyPr/>
          <a:lstStyle>
            <a:lvl1pPr>
              <a:defRPr sz="2800" b="0" i="0">
                <a:latin typeface="Arial"/>
                <a:cs typeface="Arial"/>
              </a:defRPr>
            </a:lvl1pPr>
            <a:lvl2pPr>
              <a:defRPr sz="2400" b="0" i="0">
                <a:latin typeface="Arial"/>
                <a:cs typeface="Arial"/>
              </a:defRPr>
            </a:lvl2pPr>
            <a:lvl3pPr>
              <a:defRPr sz="2000" b="0" i="0">
                <a:latin typeface="Arial"/>
                <a:cs typeface="Arial"/>
              </a:defRPr>
            </a:lvl3pPr>
            <a:lvl4pPr>
              <a:defRPr sz="1800" b="0" i="0">
                <a:latin typeface="Arial"/>
                <a:cs typeface="Arial"/>
              </a:defRPr>
            </a:lvl4pPr>
            <a:lvl5pPr>
              <a:defRPr sz="1800" b="0" i="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FBFF53-7C97-8C49-AB42-96FD965FEBF4}" type="datetimeFigureOut">
              <a:rPr lang="en-US" smtClean="0"/>
              <a:t>6/11/21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3044035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32789"/>
            <a:ext cx="4040188" cy="5998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55375"/>
            <a:ext cx="4040188" cy="2949470"/>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932789"/>
            <a:ext cx="4041775" cy="5998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55375"/>
            <a:ext cx="4041775" cy="2949470"/>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FBFF53-7C97-8C49-AB42-96FD965FEBF4}" type="datetimeFigureOut">
              <a:rPr lang="en-US" smtClean="0"/>
              <a:t>6/11/21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2114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solidFill>
                  <a:srgbClr val="000000"/>
                </a:solidFill>
                <a:latin typeface="Times New Roman"/>
                <a:cs typeface="Times New Roman"/>
              </a:defRPr>
            </a:lvl1pPr>
          </a:lstStyle>
          <a:p>
            <a:r>
              <a:rPr lang="en-US" dirty="0"/>
              <a:t>Subtitle Page</a:t>
            </a:r>
          </a:p>
        </p:txBody>
      </p:sp>
      <p:sp>
        <p:nvSpPr>
          <p:cNvPr id="3" name="Date Placeholder 2"/>
          <p:cNvSpPr>
            <a:spLocks noGrp="1"/>
          </p:cNvSpPr>
          <p:nvPr>
            <p:ph type="dt" sz="half" idx="10"/>
          </p:nvPr>
        </p:nvSpPr>
        <p:spPr/>
        <p:txBody>
          <a:bodyPr/>
          <a:lstStyle/>
          <a:p>
            <a:fld id="{2DFBFF53-7C97-8C49-AB42-96FD965FEBF4}" type="datetimeFigureOut">
              <a:rPr lang="en-US" smtClean="0"/>
              <a:t>6/11/21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3341759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BFF53-7C97-8C49-AB42-96FD965FEBF4}" type="datetimeFigureOut">
              <a:rPr lang="en-US" smtClean="0"/>
              <a:t>6/11/21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265393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873674"/>
            <a:ext cx="3008313" cy="951513"/>
          </a:xfrm>
        </p:spPr>
        <p:txBody>
          <a:bodyPr anchor="b"/>
          <a:lstStyle>
            <a:lvl1pPr algn="l">
              <a:defRPr sz="2000" b="1">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3575050" y="873673"/>
            <a:ext cx="5111750" cy="4066190"/>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825187"/>
            <a:ext cx="3008313" cy="3114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FBFF53-7C97-8C49-AB42-96FD965FEBF4}" type="datetimeFigureOut">
              <a:rPr lang="en-US" smtClean="0"/>
              <a:t>6/11/21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812867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10134" y="3928241"/>
            <a:ext cx="7260896" cy="288050"/>
          </a:xfrm>
        </p:spPr>
        <p:txBody>
          <a:bodyPr anchor="b"/>
          <a:lstStyle>
            <a:lvl1pPr algn="l">
              <a:defRPr sz="2000" b="1">
                <a:latin typeface="+mn-lt"/>
              </a:defRPr>
            </a:lvl1pPr>
          </a:lstStyle>
          <a:p>
            <a:r>
              <a:rPr lang="en-US"/>
              <a:t>Click to edit Master title style</a:t>
            </a:r>
            <a:endParaRPr lang="en-US" dirty="0"/>
          </a:p>
        </p:txBody>
      </p:sp>
      <p:sp>
        <p:nvSpPr>
          <p:cNvPr id="3" name="Picture Placeholder 2"/>
          <p:cNvSpPr>
            <a:spLocks noGrp="1"/>
          </p:cNvSpPr>
          <p:nvPr>
            <p:ph type="pic" idx="1"/>
          </p:nvPr>
        </p:nvSpPr>
        <p:spPr>
          <a:xfrm>
            <a:off x="1410134" y="348156"/>
            <a:ext cx="7260896" cy="34815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10134" y="4216292"/>
            <a:ext cx="7260896" cy="550971"/>
          </a:xfr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FBFF53-7C97-8C49-AB42-96FD965FEBF4}" type="datetimeFigureOut">
              <a:rPr lang="en-US" smtClean="0"/>
              <a:t>6/11/21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96982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76008"/>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65581"/>
            <a:ext cx="8229600" cy="2732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DFBFF53-7C97-8C49-AB42-96FD965FEBF4}" type="datetimeFigureOut">
              <a:rPr lang="en-US" smtClean="0"/>
              <a:t>6/11/21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2DA34B5-7C80-464F-9A62-3711C8F85D9D}" type="slidenum">
              <a:rPr lang="en-US" smtClean="0"/>
              <a:t>‹#›</a:t>
            </a:fld>
            <a:endParaRPr lang="en-US"/>
          </a:p>
        </p:txBody>
      </p:sp>
    </p:spTree>
    <p:extLst>
      <p:ext uri="{BB962C8B-B14F-4D97-AF65-F5344CB8AC3E}">
        <p14:creationId xmlns:p14="http://schemas.microsoft.com/office/powerpoint/2010/main" val="3268671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oas@fsu.edu" TargetMode="External"/><Relationship Id="rId2" Type="http://schemas.openxmlformats.org/officeDocument/2006/relationships/hyperlink" Target="https://dsst.fsu.edu/oas" TargetMode="External"/><Relationship Id="rId1" Type="http://schemas.openxmlformats.org/officeDocument/2006/relationships/slideLayout" Target="../slideLayouts/slideLayout1.xml"/><Relationship Id="rId5" Type="http://schemas.openxmlformats.org/officeDocument/2006/relationships/hyperlink" Target="mailto:housing@fsu.edu" TargetMode="External"/><Relationship Id="rId4" Type="http://schemas.openxmlformats.org/officeDocument/2006/relationships/hyperlink" Target="https://housing.fsu.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sst.fsu.edu/oas/students/applying-for-services/housing-accommodations" TargetMode="External"/><Relationship Id="rId2" Type="http://schemas.openxmlformats.org/officeDocument/2006/relationships/hyperlink" Target="https://dsst.fsu.edu/oas" TargetMode="External"/><Relationship Id="rId1" Type="http://schemas.openxmlformats.org/officeDocument/2006/relationships/slideLayout" Target="../slideLayouts/slideLayout2.xml"/><Relationship Id="rId6" Type="http://schemas.openxmlformats.org/officeDocument/2006/relationships/hyperlink" Target="https://dsst.fsu.edu/oas/students/applying-for-services/support-for-accommodation-form" TargetMode="External"/><Relationship Id="rId5" Type="http://schemas.openxmlformats.org/officeDocument/2006/relationships/hyperlink" Target="https://dsst.fsu.edu/oas/students/applying-for-services/accommodation-process-how-to-request-and-receive-academic-accommodations" TargetMode="External"/><Relationship Id="rId4" Type="http://schemas.openxmlformats.org/officeDocument/2006/relationships/hyperlink" Target="https://dsst.fsu.edu/oas/students/applying-for-services/documentation-guideline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solidFill>
                  <a:schemeClr val="tx2"/>
                </a:solidFill>
              </a:rPr>
              <a:t>Your FSU Home: Making the Most of Living on Campus</a:t>
            </a:r>
          </a:p>
        </p:txBody>
      </p:sp>
      <p:sp>
        <p:nvSpPr>
          <p:cNvPr id="3" name="Subtitle 2"/>
          <p:cNvSpPr>
            <a:spLocks noGrp="1"/>
          </p:cNvSpPr>
          <p:nvPr>
            <p:ph type="subTitle" idx="1"/>
          </p:nvPr>
        </p:nvSpPr>
        <p:spPr>
          <a:xfrm>
            <a:off x="922789" y="2914649"/>
            <a:ext cx="7535411" cy="1782041"/>
          </a:xfrm>
        </p:spPr>
        <p:txBody>
          <a:bodyPr>
            <a:normAutofit/>
          </a:bodyPr>
          <a:lstStyle/>
          <a:p>
            <a:r>
              <a:rPr lang="en-US" sz="2600" dirty="0"/>
              <a:t>Shannon Bernick, Office of Accessibility Services, Accessibility Specialist</a:t>
            </a:r>
          </a:p>
          <a:p>
            <a:r>
              <a:rPr lang="en-US" sz="2600" dirty="0"/>
              <a:t>Sarah Dennis, University Housing</a:t>
            </a:r>
            <a:r>
              <a:rPr lang="en-US" sz="2600"/>
              <a:t>, Program </a:t>
            </a:r>
            <a:r>
              <a:rPr lang="en-US" sz="2600" dirty="0"/>
              <a:t>Assistant</a:t>
            </a:r>
          </a:p>
        </p:txBody>
      </p:sp>
    </p:spTree>
    <p:extLst>
      <p:ext uri="{BB962C8B-B14F-4D97-AF65-F5344CB8AC3E}">
        <p14:creationId xmlns:p14="http://schemas.microsoft.com/office/powerpoint/2010/main" val="1969975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35A51-A892-3449-A8B5-CF35D8B8C788}"/>
              </a:ext>
            </a:extLst>
          </p:cNvPr>
          <p:cNvSpPr>
            <a:spLocks noGrp="1"/>
          </p:cNvSpPr>
          <p:nvPr>
            <p:ph type="title"/>
          </p:nvPr>
        </p:nvSpPr>
        <p:spPr/>
        <p:txBody>
          <a:bodyPr>
            <a:normAutofit fontScale="90000"/>
          </a:bodyPr>
          <a:lstStyle/>
          <a:p>
            <a:r>
              <a:rPr lang="en-US" dirty="0">
                <a:solidFill>
                  <a:schemeClr val="tx2"/>
                </a:solidFill>
              </a:rPr>
              <a:t>Success Tips</a:t>
            </a:r>
          </a:p>
        </p:txBody>
      </p:sp>
      <p:sp>
        <p:nvSpPr>
          <p:cNvPr id="3" name="Content Placeholder 2">
            <a:extLst>
              <a:ext uri="{FF2B5EF4-FFF2-40B4-BE49-F238E27FC236}">
                <a16:creationId xmlns:a16="http://schemas.microsoft.com/office/drawing/2014/main" id="{0AF4DCDF-EA63-824F-821B-71858FA0CB76}"/>
              </a:ext>
            </a:extLst>
          </p:cNvPr>
          <p:cNvSpPr>
            <a:spLocks noGrp="1"/>
          </p:cNvSpPr>
          <p:nvPr>
            <p:ph idx="1"/>
          </p:nvPr>
        </p:nvSpPr>
        <p:spPr>
          <a:xfrm>
            <a:off x="457199" y="1760481"/>
            <a:ext cx="8510631" cy="3281302"/>
          </a:xfrm>
        </p:spPr>
        <p:txBody>
          <a:bodyPr>
            <a:normAutofit fontScale="55000" lnSpcReduction="20000"/>
          </a:bodyPr>
          <a:lstStyle/>
          <a:p>
            <a:r>
              <a:rPr lang="en-US" sz="3600" dirty="0"/>
              <a:t>Submit your application and documentation and schedule an intake appointment </a:t>
            </a:r>
            <a:r>
              <a:rPr lang="en-US" sz="3600" i="1" dirty="0"/>
              <a:t>as soon as possible</a:t>
            </a:r>
            <a:r>
              <a:rPr lang="en-US" sz="3600" dirty="0"/>
              <a:t>.</a:t>
            </a:r>
          </a:p>
          <a:p>
            <a:pPr marL="457200" lvl="1" indent="0">
              <a:buNone/>
            </a:pPr>
            <a:endParaRPr lang="en-US" sz="3600" dirty="0"/>
          </a:p>
          <a:p>
            <a:r>
              <a:rPr lang="en-US" sz="3600" dirty="0"/>
              <a:t>Communicate </a:t>
            </a:r>
            <a:r>
              <a:rPr lang="en-US" sz="3600" i="1" dirty="0"/>
              <a:t>early</a:t>
            </a:r>
            <a:r>
              <a:rPr lang="en-US" sz="3600" dirty="0"/>
              <a:t> with your roommate about your accommodations.</a:t>
            </a:r>
          </a:p>
          <a:p>
            <a:pPr lvl="1"/>
            <a:r>
              <a:rPr lang="en-US" sz="3300" dirty="0"/>
              <a:t>Self-disclosure is not required.</a:t>
            </a:r>
          </a:p>
          <a:p>
            <a:pPr lvl="1"/>
            <a:r>
              <a:rPr lang="en-US" sz="3300" dirty="0"/>
              <a:t>Instead focus on what works best for you.</a:t>
            </a:r>
          </a:p>
          <a:p>
            <a:pPr lvl="1"/>
            <a:r>
              <a:rPr lang="en-US" sz="3300" dirty="0"/>
              <a:t>“I sleep best when it’s quiet.  Could you wear your headphones after 10:00pm when you listen to music?”</a:t>
            </a:r>
          </a:p>
          <a:p>
            <a:pPr marL="457200" lvl="1" indent="0">
              <a:buNone/>
            </a:pPr>
            <a:endParaRPr lang="en-US" dirty="0"/>
          </a:p>
          <a:p>
            <a:r>
              <a:rPr lang="en-US" dirty="0"/>
              <a:t>If there is a problem or you have a concern, ask for help </a:t>
            </a:r>
            <a:r>
              <a:rPr lang="en-US" i="1" dirty="0"/>
              <a:t>as soon as possible</a:t>
            </a:r>
            <a:r>
              <a:rPr lang="en-US" dirty="0"/>
              <a:t>.</a:t>
            </a:r>
          </a:p>
        </p:txBody>
      </p:sp>
    </p:spTree>
    <p:extLst>
      <p:ext uri="{BB962C8B-B14F-4D97-AF65-F5344CB8AC3E}">
        <p14:creationId xmlns:p14="http://schemas.microsoft.com/office/powerpoint/2010/main" val="1886591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94364-682A-1B44-AA3B-64795FD66346}"/>
              </a:ext>
            </a:extLst>
          </p:cNvPr>
          <p:cNvSpPr>
            <a:spLocks noGrp="1"/>
          </p:cNvSpPr>
          <p:nvPr>
            <p:ph type="ctrTitle"/>
          </p:nvPr>
        </p:nvSpPr>
        <p:spPr>
          <a:xfrm>
            <a:off x="685800" y="914400"/>
            <a:ext cx="7772400" cy="1102519"/>
          </a:xfrm>
        </p:spPr>
        <p:txBody>
          <a:bodyPr/>
          <a:lstStyle/>
          <a:p>
            <a:r>
              <a:rPr lang="en-US" dirty="0"/>
              <a:t>Contact Information</a:t>
            </a:r>
          </a:p>
        </p:txBody>
      </p:sp>
      <p:sp>
        <p:nvSpPr>
          <p:cNvPr id="3" name="Subtitle 2">
            <a:extLst>
              <a:ext uri="{FF2B5EF4-FFF2-40B4-BE49-F238E27FC236}">
                <a16:creationId xmlns:a16="http://schemas.microsoft.com/office/drawing/2014/main" id="{BFD0D1ED-06B0-A944-8CD6-474BB8F6DB62}"/>
              </a:ext>
            </a:extLst>
          </p:cNvPr>
          <p:cNvSpPr>
            <a:spLocks noGrp="1"/>
          </p:cNvSpPr>
          <p:nvPr>
            <p:ph type="subTitle" idx="1"/>
          </p:nvPr>
        </p:nvSpPr>
        <p:spPr>
          <a:xfrm>
            <a:off x="148905" y="2020974"/>
            <a:ext cx="4062369" cy="2987675"/>
          </a:xfrm>
        </p:spPr>
        <p:txBody>
          <a:bodyPr>
            <a:normAutofit fontScale="92500" lnSpcReduction="20000"/>
          </a:bodyPr>
          <a:lstStyle/>
          <a:p>
            <a:pPr algn="l"/>
            <a:r>
              <a:rPr lang="en-US" dirty="0">
                <a:solidFill>
                  <a:schemeClr val="tx2"/>
                </a:solidFill>
              </a:rPr>
              <a:t>OAS Website:</a:t>
            </a:r>
          </a:p>
          <a:p>
            <a:pPr algn="l"/>
            <a:r>
              <a:rPr lang="en-US" dirty="0">
                <a:solidFill>
                  <a:schemeClr val="tx2"/>
                </a:solidFill>
                <a:hlinkClick r:id="rId2"/>
              </a:rPr>
              <a:t>https://</a:t>
            </a:r>
            <a:r>
              <a:rPr lang="en-US" dirty="0" err="1">
                <a:solidFill>
                  <a:schemeClr val="tx2"/>
                </a:solidFill>
                <a:hlinkClick r:id="rId2"/>
              </a:rPr>
              <a:t>dsst.fsu.edu</a:t>
            </a:r>
            <a:r>
              <a:rPr lang="en-US" dirty="0">
                <a:solidFill>
                  <a:schemeClr val="tx2"/>
                </a:solidFill>
                <a:hlinkClick r:id="rId2"/>
              </a:rPr>
              <a:t>/</a:t>
            </a:r>
            <a:r>
              <a:rPr lang="en-US" dirty="0" err="1">
                <a:solidFill>
                  <a:schemeClr val="tx2"/>
                </a:solidFill>
                <a:hlinkClick r:id="rId2"/>
              </a:rPr>
              <a:t>oas</a:t>
            </a:r>
            <a:endParaRPr lang="en-US" dirty="0">
              <a:solidFill>
                <a:schemeClr val="tx2"/>
              </a:solidFill>
            </a:endParaRPr>
          </a:p>
          <a:p>
            <a:pPr algn="l"/>
            <a:endParaRPr lang="en-US" dirty="0">
              <a:solidFill>
                <a:schemeClr val="tx2"/>
              </a:solidFill>
            </a:endParaRPr>
          </a:p>
          <a:p>
            <a:pPr algn="l"/>
            <a:r>
              <a:rPr lang="en-US" dirty="0">
                <a:solidFill>
                  <a:schemeClr val="tx2"/>
                </a:solidFill>
              </a:rPr>
              <a:t>Email: </a:t>
            </a:r>
            <a:r>
              <a:rPr lang="en-US" dirty="0">
                <a:hlinkClick r:id="rId3"/>
              </a:rPr>
              <a:t>oas@fsu.edu</a:t>
            </a:r>
            <a:endParaRPr lang="en-US" dirty="0">
              <a:solidFill>
                <a:schemeClr val="tx2"/>
              </a:solidFill>
            </a:endParaRPr>
          </a:p>
          <a:p>
            <a:pPr algn="l"/>
            <a:endParaRPr lang="en-US" dirty="0">
              <a:solidFill>
                <a:schemeClr val="tx2"/>
              </a:solidFill>
            </a:endParaRPr>
          </a:p>
          <a:p>
            <a:pPr algn="l"/>
            <a:r>
              <a:rPr lang="en-US" dirty="0">
                <a:solidFill>
                  <a:schemeClr val="tx2"/>
                </a:solidFill>
              </a:rPr>
              <a:t>Phone: 850-644-9566</a:t>
            </a:r>
          </a:p>
          <a:p>
            <a:pPr algn="l"/>
            <a:endParaRPr lang="en-US" dirty="0">
              <a:solidFill>
                <a:schemeClr val="tx2"/>
              </a:solidFill>
            </a:endParaRPr>
          </a:p>
        </p:txBody>
      </p:sp>
      <p:sp>
        <p:nvSpPr>
          <p:cNvPr id="4" name="TextBox 3">
            <a:extLst>
              <a:ext uri="{FF2B5EF4-FFF2-40B4-BE49-F238E27FC236}">
                <a16:creationId xmlns:a16="http://schemas.microsoft.com/office/drawing/2014/main" id="{0D623D2B-FB48-AF49-B0AE-ECED7E3CA4A8}"/>
              </a:ext>
            </a:extLst>
          </p:cNvPr>
          <p:cNvSpPr txBox="1"/>
          <p:nvPr/>
        </p:nvSpPr>
        <p:spPr>
          <a:xfrm>
            <a:off x="4479721" y="1941322"/>
            <a:ext cx="4515374" cy="2862322"/>
          </a:xfrm>
          <a:prstGeom prst="rect">
            <a:avLst/>
          </a:prstGeom>
          <a:noFill/>
        </p:spPr>
        <p:txBody>
          <a:bodyPr wrap="square" rtlCol="0">
            <a:spAutoFit/>
          </a:bodyPr>
          <a:lstStyle/>
          <a:p>
            <a:r>
              <a:rPr lang="en-US" sz="3000" dirty="0">
                <a:solidFill>
                  <a:schemeClr val="tx2"/>
                </a:solidFill>
              </a:rPr>
              <a:t>UH Website: </a:t>
            </a:r>
            <a:r>
              <a:rPr lang="en-US" sz="3000" dirty="0">
                <a:solidFill>
                  <a:schemeClr val="tx2"/>
                </a:solidFill>
                <a:hlinkClick r:id="rId4"/>
              </a:rPr>
              <a:t>https://housing.fsu.edu/</a:t>
            </a:r>
            <a:endParaRPr lang="en-US" sz="3000" dirty="0">
              <a:solidFill>
                <a:schemeClr val="tx2"/>
              </a:solidFill>
            </a:endParaRPr>
          </a:p>
          <a:p>
            <a:endParaRPr lang="en-US" sz="3000" dirty="0">
              <a:solidFill>
                <a:schemeClr val="tx2"/>
              </a:solidFill>
            </a:endParaRPr>
          </a:p>
          <a:p>
            <a:r>
              <a:rPr lang="en-US" sz="3000" dirty="0">
                <a:solidFill>
                  <a:schemeClr val="tx2"/>
                </a:solidFill>
              </a:rPr>
              <a:t>Email: </a:t>
            </a:r>
            <a:r>
              <a:rPr lang="en-US" sz="3000" dirty="0">
                <a:hlinkClick r:id="rId5"/>
              </a:rPr>
              <a:t>housing@fsu.edu</a:t>
            </a:r>
            <a:endParaRPr lang="en-US" sz="3000" dirty="0">
              <a:solidFill>
                <a:schemeClr val="tx2"/>
              </a:solidFill>
            </a:endParaRPr>
          </a:p>
          <a:p>
            <a:endParaRPr lang="en-US" sz="3000" dirty="0">
              <a:solidFill>
                <a:schemeClr val="tx2"/>
              </a:solidFill>
            </a:endParaRPr>
          </a:p>
          <a:p>
            <a:r>
              <a:rPr lang="en-US" sz="3000" dirty="0">
                <a:solidFill>
                  <a:schemeClr val="tx2"/>
                </a:solidFill>
              </a:rPr>
              <a:t>Phone: 850-644-2860</a:t>
            </a:r>
          </a:p>
        </p:txBody>
      </p:sp>
    </p:spTree>
    <p:extLst>
      <p:ext uri="{BB962C8B-B14F-4D97-AF65-F5344CB8AC3E}">
        <p14:creationId xmlns:p14="http://schemas.microsoft.com/office/powerpoint/2010/main" val="1873145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25CFC-68A9-8546-A569-809D1CF2ED1B}"/>
              </a:ext>
            </a:extLst>
          </p:cNvPr>
          <p:cNvSpPr>
            <a:spLocks noGrp="1"/>
          </p:cNvSpPr>
          <p:nvPr>
            <p:ph type="title"/>
          </p:nvPr>
        </p:nvSpPr>
        <p:spPr/>
        <p:txBody>
          <a:bodyPr>
            <a:normAutofit fontScale="90000"/>
          </a:bodyPr>
          <a:lstStyle/>
          <a:p>
            <a:r>
              <a:rPr lang="en-US" dirty="0"/>
              <a:t>Topics</a:t>
            </a:r>
          </a:p>
        </p:txBody>
      </p:sp>
      <p:sp>
        <p:nvSpPr>
          <p:cNvPr id="3" name="TextBox 2">
            <a:extLst>
              <a:ext uri="{FF2B5EF4-FFF2-40B4-BE49-F238E27FC236}">
                <a16:creationId xmlns:a16="http://schemas.microsoft.com/office/drawing/2014/main" id="{6139E109-B165-9B40-8B8D-5A6BEC6DEC06}"/>
              </a:ext>
            </a:extLst>
          </p:cNvPr>
          <p:cNvSpPr txBox="1"/>
          <p:nvPr/>
        </p:nvSpPr>
        <p:spPr>
          <a:xfrm>
            <a:off x="310393" y="1602824"/>
            <a:ext cx="8509411" cy="3323987"/>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tx2"/>
                </a:solidFill>
              </a:rPr>
              <a:t>Who Handles What?</a:t>
            </a:r>
          </a:p>
          <a:p>
            <a:pPr marL="285750" indent="-285750">
              <a:buFont typeface="Arial" panose="020B0604020202020204" pitchFamily="34" charset="0"/>
              <a:buChar char="•"/>
            </a:pPr>
            <a:r>
              <a:rPr lang="en-US" sz="2400" dirty="0">
                <a:solidFill>
                  <a:schemeClr val="tx2"/>
                </a:solidFill>
              </a:rPr>
              <a:t>Housing Accommodations Process Overview</a:t>
            </a:r>
          </a:p>
          <a:p>
            <a:pPr marL="285750" indent="-285750">
              <a:buFont typeface="Arial" panose="020B0604020202020204" pitchFamily="34" charset="0"/>
              <a:buChar char="•"/>
            </a:pPr>
            <a:r>
              <a:rPr lang="en-US" sz="2400" dirty="0">
                <a:solidFill>
                  <a:schemeClr val="tx2"/>
                </a:solidFill>
              </a:rPr>
              <a:t>Limitations</a:t>
            </a:r>
          </a:p>
          <a:p>
            <a:pPr marL="285750" indent="-285750">
              <a:buFont typeface="Arial" panose="020B0604020202020204" pitchFamily="34" charset="0"/>
              <a:buChar char="•"/>
            </a:pPr>
            <a:r>
              <a:rPr lang="en-US" sz="2400" dirty="0">
                <a:solidFill>
                  <a:schemeClr val="tx2"/>
                </a:solidFill>
              </a:rPr>
              <a:t>Service Animals and Emotional Support Animals</a:t>
            </a:r>
          </a:p>
          <a:p>
            <a:pPr marL="285750" indent="-285750">
              <a:buFont typeface="Arial" panose="020B0604020202020204" pitchFamily="34" charset="0"/>
              <a:buChar char="•"/>
            </a:pPr>
            <a:r>
              <a:rPr lang="en-US" sz="2400" dirty="0">
                <a:solidFill>
                  <a:schemeClr val="tx2"/>
                </a:solidFill>
              </a:rPr>
              <a:t>FAQs </a:t>
            </a:r>
          </a:p>
          <a:p>
            <a:pPr marL="285750" indent="-285750">
              <a:buFont typeface="Arial" panose="020B0604020202020204" pitchFamily="34" charset="0"/>
              <a:buChar char="•"/>
            </a:pPr>
            <a:r>
              <a:rPr lang="en-US" sz="2400" dirty="0">
                <a:solidFill>
                  <a:schemeClr val="tx2"/>
                </a:solidFill>
              </a:rPr>
              <a:t>Questions</a:t>
            </a:r>
          </a:p>
          <a:p>
            <a:pPr marL="285750" indent="-285750">
              <a:buFont typeface="Arial" panose="020B0604020202020204" pitchFamily="34" charset="0"/>
              <a:buChar char="•"/>
            </a:pPr>
            <a:r>
              <a:rPr lang="en-US" sz="2400" dirty="0">
                <a:solidFill>
                  <a:schemeClr val="tx2"/>
                </a:solidFill>
              </a:rPr>
              <a:t>Success Tips</a:t>
            </a:r>
          </a:p>
          <a:p>
            <a:pPr marL="285750" indent="-285750">
              <a:buFont typeface="Arial" panose="020B0604020202020204" pitchFamily="34" charset="0"/>
              <a:buChar char="•"/>
            </a:pPr>
            <a:r>
              <a:rPr lang="en-US" sz="2400" dirty="0">
                <a:solidFill>
                  <a:schemeClr val="tx2"/>
                </a:solidFill>
              </a:rPr>
              <a:t>Contact Information</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734776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B1C77-B9D1-5D49-92F9-0D4FFBF06F3F}"/>
              </a:ext>
            </a:extLst>
          </p:cNvPr>
          <p:cNvSpPr>
            <a:spLocks noGrp="1"/>
          </p:cNvSpPr>
          <p:nvPr>
            <p:ph type="title"/>
          </p:nvPr>
        </p:nvSpPr>
        <p:spPr/>
        <p:txBody>
          <a:bodyPr>
            <a:normAutofit fontScale="90000"/>
          </a:bodyPr>
          <a:lstStyle/>
          <a:p>
            <a:r>
              <a:rPr lang="en-US" dirty="0"/>
              <a:t>Who handles what?</a:t>
            </a:r>
          </a:p>
        </p:txBody>
      </p:sp>
      <p:graphicFrame>
        <p:nvGraphicFramePr>
          <p:cNvPr id="4" name="Table 4">
            <a:extLst>
              <a:ext uri="{FF2B5EF4-FFF2-40B4-BE49-F238E27FC236}">
                <a16:creationId xmlns:a16="http://schemas.microsoft.com/office/drawing/2014/main" id="{890A71E5-BEDF-7947-BD7D-D28B938AD217}"/>
              </a:ext>
            </a:extLst>
          </p:cNvPr>
          <p:cNvGraphicFramePr>
            <a:graphicFrameLocks noGrp="1"/>
          </p:cNvGraphicFramePr>
          <p:nvPr>
            <p:ph idx="1"/>
            <p:extLst>
              <p:ext uri="{D42A27DB-BD31-4B8C-83A1-F6EECF244321}">
                <p14:modId xmlns:p14="http://schemas.microsoft.com/office/powerpoint/2010/main" val="3739219411"/>
              </p:ext>
            </p:extLst>
          </p:nvPr>
        </p:nvGraphicFramePr>
        <p:xfrm>
          <a:off x="457200" y="1686187"/>
          <a:ext cx="8229600" cy="3144715"/>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429378876"/>
                    </a:ext>
                  </a:extLst>
                </a:gridCol>
                <a:gridCol w="4114800">
                  <a:extLst>
                    <a:ext uri="{9D8B030D-6E8A-4147-A177-3AD203B41FA5}">
                      <a16:colId xmlns:a16="http://schemas.microsoft.com/office/drawing/2014/main" val="932380977"/>
                    </a:ext>
                  </a:extLst>
                </a:gridCol>
              </a:tblGrid>
              <a:tr h="401515">
                <a:tc>
                  <a:txBody>
                    <a:bodyPr/>
                    <a:lstStyle/>
                    <a:p>
                      <a:r>
                        <a:rPr lang="en-US" dirty="0"/>
                        <a:t>Office of Accessibility Services</a:t>
                      </a:r>
                    </a:p>
                  </a:txBody>
                  <a:tcPr/>
                </a:tc>
                <a:tc>
                  <a:txBody>
                    <a:bodyPr/>
                    <a:lstStyle/>
                    <a:p>
                      <a:r>
                        <a:rPr lang="en-US" dirty="0"/>
                        <a:t>University Housing</a:t>
                      </a:r>
                    </a:p>
                  </a:txBody>
                  <a:tcPr/>
                </a:tc>
                <a:extLst>
                  <a:ext uri="{0D108BD9-81ED-4DB2-BD59-A6C34878D82A}">
                    <a16:rowId xmlns:a16="http://schemas.microsoft.com/office/drawing/2014/main" val="3911199248"/>
                  </a:ext>
                </a:extLst>
              </a:tr>
              <a:tr h="370840">
                <a:tc>
                  <a:txBody>
                    <a:bodyPr/>
                    <a:lstStyle/>
                    <a:p>
                      <a:r>
                        <a:rPr lang="en-US" b="1" dirty="0"/>
                        <a:t>Application and Documentation</a:t>
                      </a:r>
                    </a:p>
                    <a:p>
                      <a:r>
                        <a:rPr lang="en-US" dirty="0">
                          <a:solidFill>
                            <a:schemeClr val="tx2"/>
                          </a:solidFill>
                        </a:rPr>
                        <a:t>*Self-disclosure of diagnosis is required.</a:t>
                      </a:r>
                    </a:p>
                  </a:txBody>
                  <a:tcPr/>
                </a:tc>
                <a:tc>
                  <a:txBody>
                    <a:bodyPr/>
                    <a:lstStyle/>
                    <a:p>
                      <a:r>
                        <a:rPr lang="en-US" b="1" dirty="0"/>
                        <a:t>Housing Contract</a:t>
                      </a:r>
                    </a:p>
                    <a:p>
                      <a:r>
                        <a:rPr lang="en-US" dirty="0">
                          <a:solidFill>
                            <a:schemeClr val="tx2"/>
                          </a:solidFill>
                        </a:rPr>
                        <a:t>*Disclosure of diagnosis is not required at any time.</a:t>
                      </a:r>
                    </a:p>
                  </a:txBody>
                  <a:tcPr/>
                </a:tc>
                <a:extLst>
                  <a:ext uri="{0D108BD9-81ED-4DB2-BD59-A6C34878D82A}">
                    <a16:rowId xmlns:a16="http://schemas.microsoft.com/office/drawing/2014/main" val="3063675216"/>
                  </a:ext>
                </a:extLst>
              </a:tr>
              <a:tr h="370840">
                <a:tc>
                  <a:txBody>
                    <a:bodyPr/>
                    <a:lstStyle/>
                    <a:p>
                      <a:r>
                        <a:rPr lang="en-US" b="1" dirty="0"/>
                        <a:t>Accommodations Approval</a:t>
                      </a:r>
                    </a:p>
                    <a:p>
                      <a:endParaRPr lang="en-US" dirty="0"/>
                    </a:p>
                  </a:txBody>
                  <a:tcPr/>
                </a:tc>
                <a:tc>
                  <a:txBody>
                    <a:bodyPr/>
                    <a:lstStyle/>
                    <a:p>
                      <a:r>
                        <a:rPr lang="en-US" b="1" dirty="0"/>
                        <a:t>Accommodations Implementation</a:t>
                      </a:r>
                    </a:p>
                    <a:p>
                      <a:pPr marL="285750" indent="-285750">
                        <a:buFont typeface="Arial" panose="020B0604020202020204" pitchFamily="34" charset="0"/>
                        <a:buChar char="•"/>
                      </a:pPr>
                      <a:r>
                        <a:rPr lang="en-US" dirty="0"/>
                        <a:t>Dependent on availability</a:t>
                      </a:r>
                    </a:p>
                  </a:txBody>
                  <a:tcPr/>
                </a:tc>
                <a:extLst>
                  <a:ext uri="{0D108BD9-81ED-4DB2-BD59-A6C34878D82A}">
                    <a16:rowId xmlns:a16="http://schemas.microsoft.com/office/drawing/2014/main" val="3928181327"/>
                  </a:ext>
                </a:extLst>
              </a:tr>
              <a:tr h="370840">
                <a:tc>
                  <a:txBody>
                    <a:bodyPr/>
                    <a:lstStyle/>
                    <a:p>
                      <a:r>
                        <a:rPr lang="en-US" b="1" dirty="0"/>
                        <a:t>Accommodations Review</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a:t>
                      </a:r>
                      <a:r>
                        <a:rPr lang="en-US" b="1" dirty="0"/>
                        <a:t>oommate Assignment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Can make requests with UH</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Roommate cannot serve as personal care attendant due to liability concerns.</a:t>
                      </a:r>
                    </a:p>
                  </a:txBody>
                  <a:tcPr/>
                </a:tc>
                <a:extLst>
                  <a:ext uri="{0D108BD9-81ED-4DB2-BD59-A6C34878D82A}">
                    <a16:rowId xmlns:a16="http://schemas.microsoft.com/office/drawing/2014/main" val="1545855584"/>
                  </a:ext>
                </a:extLst>
              </a:tr>
            </a:tbl>
          </a:graphicData>
        </a:graphic>
      </p:graphicFrame>
    </p:spTree>
    <p:extLst>
      <p:ext uri="{BB962C8B-B14F-4D97-AF65-F5344CB8AC3E}">
        <p14:creationId xmlns:p14="http://schemas.microsoft.com/office/powerpoint/2010/main" val="1072587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15A0A-E0D4-A74D-B71B-BC3988F74F93}"/>
              </a:ext>
            </a:extLst>
          </p:cNvPr>
          <p:cNvSpPr>
            <a:spLocks noGrp="1"/>
          </p:cNvSpPr>
          <p:nvPr>
            <p:ph type="title"/>
          </p:nvPr>
        </p:nvSpPr>
        <p:spPr>
          <a:xfrm>
            <a:off x="457199" y="516987"/>
            <a:ext cx="8229600" cy="729154"/>
          </a:xfrm>
        </p:spPr>
        <p:txBody>
          <a:bodyPr>
            <a:normAutofit/>
          </a:bodyPr>
          <a:lstStyle/>
          <a:p>
            <a:r>
              <a:rPr lang="en-US" sz="3200" dirty="0"/>
              <a:t>Housing Accommodations Process Overview</a:t>
            </a:r>
          </a:p>
        </p:txBody>
      </p:sp>
      <p:sp>
        <p:nvSpPr>
          <p:cNvPr id="3" name="TextBox 2">
            <a:extLst>
              <a:ext uri="{FF2B5EF4-FFF2-40B4-BE49-F238E27FC236}">
                <a16:creationId xmlns:a16="http://schemas.microsoft.com/office/drawing/2014/main" id="{DCF85B32-CE15-F446-8E1A-A1F5B39DF352}"/>
              </a:ext>
            </a:extLst>
          </p:cNvPr>
          <p:cNvSpPr txBox="1"/>
          <p:nvPr/>
        </p:nvSpPr>
        <p:spPr>
          <a:xfrm>
            <a:off x="457199" y="1138075"/>
            <a:ext cx="8096595" cy="4247317"/>
          </a:xfrm>
          <a:prstGeom prst="rect">
            <a:avLst/>
          </a:prstGeom>
          <a:noFill/>
        </p:spPr>
        <p:txBody>
          <a:bodyPr wrap="square" rtlCol="0">
            <a:spAutoFit/>
          </a:bodyPr>
          <a:lstStyle/>
          <a:p>
            <a:pPr marL="342900" indent="-342900">
              <a:buFont typeface="+mj-lt"/>
              <a:buAutoNum type="arabicPeriod"/>
            </a:pPr>
            <a:r>
              <a:rPr lang="en-US" dirty="0"/>
              <a:t>Complete a UH contract.</a:t>
            </a:r>
          </a:p>
          <a:p>
            <a:pPr marL="342900" indent="-342900">
              <a:buFont typeface="+mj-lt"/>
              <a:buAutoNum type="arabicPeriod"/>
            </a:pPr>
            <a:r>
              <a:rPr lang="en-US" dirty="0"/>
              <a:t>Complete the OAS </a:t>
            </a:r>
            <a:r>
              <a:rPr lang="en-US" dirty="0">
                <a:hlinkClick r:id="rId2"/>
              </a:rPr>
              <a:t>online application</a:t>
            </a:r>
            <a:r>
              <a:rPr lang="en-US" dirty="0"/>
              <a:t> (*Note </a:t>
            </a:r>
            <a:r>
              <a:rPr lang="en-US" dirty="0">
                <a:hlinkClick r:id="rId3"/>
              </a:rPr>
              <a:t>priority deadlines</a:t>
            </a:r>
            <a:r>
              <a:rPr lang="en-US" dirty="0"/>
              <a:t>.)</a:t>
            </a:r>
          </a:p>
          <a:p>
            <a:pPr marL="342900" indent="-342900">
              <a:buFont typeface="+mj-lt"/>
              <a:buAutoNum type="arabicPeriod"/>
            </a:pPr>
            <a:r>
              <a:rPr lang="en-US" dirty="0"/>
              <a:t>Submit </a:t>
            </a:r>
            <a:r>
              <a:rPr lang="en-US" dirty="0">
                <a:hlinkClick r:id="rId4"/>
              </a:rPr>
              <a:t>documentation</a:t>
            </a:r>
            <a:r>
              <a:rPr lang="en-US" dirty="0"/>
              <a:t> to OAS</a:t>
            </a:r>
          </a:p>
          <a:p>
            <a:pPr marL="800100" lvl="1" indent="-342900">
              <a:buFont typeface="Arial" panose="020B0604020202020204" pitchFamily="34" charset="0"/>
              <a:buChar char="•"/>
            </a:pPr>
            <a:r>
              <a:rPr lang="en-US" dirty="0"/>
              <a:t>Dated within five years</a:t>
            </a:r>
          </a:p>
          <a:p>
            <a:pPr marL="800100" lvl="1" indent="-342900">
              <a:buFont typeface="Arial" panose="020B0604020202020204" pitchFamily="34" charset="0"/>
              <a:buChar char="•"/>
            </a:pPr>
            <a:r>
              <a:rPr lang="en-US" dirty="0"/>
              <a:t>Include diagnosis and direct link to housing accommodation request</a:t>
            </a:r>
          </a:p>
          <a:p>
            <a:pPr marL="800100" lvl="1" indent="-342900">
              <a:buFont typeface="Arial" panose="020B0604020202020204" pitchFamily="34" charset="0"/>
              <a:buChar char="•"/>
            </a:pPr>
            <a:r>
              <a:rPr lang="en-US" dirty="0">
                <a:hlinkClick r:id="rId5"/>
              </a:rPr>
              <a:t>Additional details </a:t>
            </a:r>
            <a:endParaRPr lang="en-US" dirty="0"/>
          </a:p>
          <a:p>
            <a:pPr marL="800100" lvl="1" indent="-342900">
              <a:buFont typeface="Arial" panose="020B0604020202020204" pitchFamily="34" charset="0"/>
              <a:buChar char="•"/>
            </a:pPr>
            <a:r>
              <a:rPr lang="en-US" dirty="0">
                <a:hlinkClick r:id="rId6"/>
              </a:rPr>
              <a:t>Support Form</a:t>
            </a:r>
            <a:endParaRPr lang="en-US" dirty="0"/>
          </a:p>
          <a:p>
            <a:pPr marL="342900" indent="-342900">
              <a:buFont typeface="+mj-lt"/>
              <a:buAutoNum type="arabicPeriod"/>
            </a:pPr>
            <a:r>
              <a:rPr lang="en-US" dirty="0"/>
              <a:t>Schedule an intake appointment with an Accessibility Specialist</a:t>
            </a:r>
          </a:p>
          <a:p>
            <a:pPr marL="800100" lvl="1" indent="-342900">
              <a:buFont typeface="Arial" panose="020B0604020202020204" pitchFamily="34" charset="0"/>
              <a:buChar char="•"/>
            </a:pPr>
            <a:r>
              <a:rPr lang="en-US" dirty="0"/>
              <a:t>Call 850-644-9566</a:t>
            </a:r>
          </a:p>
          <a:p>
            <a:pPr marL="342900" indent="-342900">
              <a:buFont typeface="+mj-lt"/>
              <a:buAutoNum type="arabicPeriod"/>
            </a:pPr>
            <a:r>
              <a:rPr lang="en-US" dirty="0"/>
              <a:t>OAS sends approved accommodation request directly to UH</a:t>
            </a:r>
          </a:p>
          <a:p>
            <a:pPr marL="800100" lvl="1" indent="-342900">
              <a:buFont typeface="Arial" panose="020B0604020202020204" pitchFamily="34" charset="0"/>
              <a:buChar char="•"/>
            </a:pPr>
            <a:r>
              <a:rPr lang="en-US" dirty="0"/>
              <a:t>Student will be copied on email.</a:t>
            </a:r>
          </a:p>
          <a:p>
            <a:pPr marL="342900" indent="-342900">
              <a:buFont typeface="+mj-lt"/>
              <a:buAutoNum type="arabicPeriod"/>
            </a:pPr>
            <a:r>
              <a:rPr lang="en-US" dirty="0"/>
              <a:t>UH reaches out to student to discuss housing accommodations if necessary and notifies student of housing assignment.</a:t>
            </a:r>
          </a:p>
          <a:p>
            <a:pPr marL="342900" indent="-342900">
              <a:buFont typeface="+mj-lt"/>
              <a:buAutoNum type="arabicPeriod"/>
            </a:pPr>
            <a:r>
              <a:rPr lang="en-US" dirty="0"/>
              <a:t>Schedule an accommodation review if concern arises or diagnosis changes</a:t>
            </a:r>
          </a:p>
          <a:p>
            <a:pPr lvl="1"/>
            <a:endParaRPr lang="en-US" dirty="0"/>
          </a:p>
        </p:txBody>
      </p:sp>
    </p:spTree>
    <p:extLst>
      <p:ext uri="{BB962C8B-B14F-4D97-AF65-F5344CB8AC3E}">
        <p14:creationId xmlns:p14="http://schemas.microsoft.com/office/powerpoint/2010/main" val="2626133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D09D6-5923-784C-95BF-074D0052FAF6}"/>
              </a:ext>
            </a:extLst>
          </p:cNvPr>
          <p:cNvSpPr>
            <a:spLocks noGrp="1"/>
          </p:cNvSpPr>
          <p:nvPr>
            <p:ph type="title"/>
          </p:nvPr>
        </p:nvSpPr>
        <p:spPr/>
        <p:txBody>
          <a:bodyPr>
            <a:normAutofit fontScale="90000"/>
          </a:bodyPr>
          <a:lstStyle/>
          <a:p>
            <a:r>
              <a:rPr lang="en-US" dirty="0"/>
              <a:t>Housing Accommodations Limitations</a:t>
            </a:r>
          </a:p>
        </p:txBody>
      </p:sp>
      <p:sp>
        <p:nvSpPr>
          <p:cNvPr id="3" name="Content Placeholder 2">
            <a:extLst>
              <a:ext uri="{FF2B5EF4-FFF2-40B4-BE49-F238E27FC236}">
                <a16:creationId xmlns:a16="http://schemas.microsoft.com/office/drawing/2014/main" id="{011DC36E-9A7E-624E-A6F8-C963C18B222D}"/>
              </a:ext>
            </a:extLst>
          </p:cNvPr>
          <p:cNvSpPr>
            <a:spLocks noGrp="1"/>
          </p:cNvSpPr>
          <p:nvPr>
            <p:ph idx="1"/>
          </p:nvPr>
        </p:nvSpPr>
        <p:spPr/>
        <p:txBody>
          <a:bodyPr>
            <a:normAutofit fontScale="92500" lnSpcReduction="10000"/>
          </a:bodyPr>
          <a:lstStyle/>
          <a:p>
            <a:pPr marL="0" indent="0">
              <a:buNone/>
            </a:pPr>
            <a:r>
              <a:rPr lang="en-US" sz="2400" dirty="0"/>
              <a:t>FSU is unable to:</a:t>
            </a:r>
          </a:p>
          <a:p>
            <a:r>
              <a:rPr lang="en-US" sz="2400" dirty="0"/>
              <a:t>Provide a low distraction living environment accommodation based solely on a diagnosis of ADHD or a learning disability.</a:t>
            </a:r>
          </a:p>
          <a:p>
            <a:r>
              <a:rPr lang="en-US" sz="2400" dirty="0"/>
              <a:t>Honor housing accommodation requests for a specific room assignment, residence hall assignment, or roommate assignment.</a:t>
            </a:r>
          </a:p>
          <a:p>
            <a:r>
              <a:rPr lang="en-US" sz="2400" dirty="0"/>
              <a:t>Provide a dust, mold, or allergen-free housing accommodation</a:t>
            </a:r>
          </a:p>
        </p:txBody>
      </p:sp>
    </p:spTree>
    <p:extLst>
      <p:ext uri="{BB962C8B-B14F-4D97-AF65-F5344CB8AC3E}">
        <p14:creationId xmlns:p14="http://schemas.microsoft.com/office/powerpoint/2010/main" val="3944560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481D8-73B8-CF44-8787-14A4DF3E2F38}"/>
              </a:ext>
            </a:extLst>
          </p:cNvPr>
          <p:cNvSpPr>
            <a:spLocks noGrp="1"/>
          </p:cNvSpPr>
          <p:nvPr>
            <p:ph type="title"/>
          </p:nvPr>
        </p:nvSpPr>
        <p:spPr/>
        <p:txBody>
          <a:bodyPr>
            <a:normAutofit fontScale="90000"/>
          </a:bodyPr>
          <a:lstStyle/>
          <a:p>
            <a:r>
              <a:rPr lang="en-US" dirty="0"/>
              <a:t>Service Animals</a:t>
            </a:r>
          </a:p>
        </p:txBody>
      </p:sp>
      <p:sp>
        <p:nvSpPr>
          <p:cNvPr id="3" name="Content Placeholder 2">
            <a:extLst>
              <a:ext uri="{FF2B5EF4-FFF2-40B4-BE49-F238E27FC236}">
                <a16:creationId xmlns:a16="http://schemas.microsoft.com/office/drawing/2014/main" id="{D0282A5C-EC10-2F47-B4E5-BFAA2FC6CE48}"/>
              </a:ext>
            </a:extLst>
          </p:cNvPr>
          <p:cNvSpPr>
            <a:spLocks noGrp="1"/>
          </p:cNvSpPr>
          <p:nvPr>
            <p:ph idx="1"/>
          </p:nvPr>
        </p:nvSpPr>
        <p:spPr/>
        <p:txBody>
          <a:bodyPr>
            <a:normAutofit fontScale="92500" lnSpcReduction="10000"/>
          </a:bodyPr>
          <a:lstStyle/>
          <a:p>
            <a:pPr marL="0" indent="0">
              <a:buNone/>
            </a:pPr>
            <a:r>
              <a:rPr lang="en-US" dirty="0"/>
              <a:t>Service animals do not need to be registered with OAS; however, you may be eligible for academic accommodations if you use a service animal. If you would like to request academic accommodations, please follow the application procedure explained above.</a:t>
            </a:r>
          </a:p>
        </p:txBody>
      </p:sp>
    </p:spTree>
    <p:extLst>
      <p:ext uri="{BB962C8B-B14F-4D97-AF65-F5344CB8AC3E}">
        <p14:creationId xmlns:p14="http://schemas.microsoft.com/office/powerpoint/2010/main" val="3549993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80ABB-3489-034F-B908-2586EFDCB96B}"/>
              </a:ext>
            </a:extLst>
          </p:cNvPr>
          <p:cNvSpPr>
            <a:spLocks noGrp="1"/>
          </p:cNvSpPr>
          <p:nvPr>
            <p:ph type="title"/>
          </p:nvPr>
        </p:nvSpPr>
        <p:spPr/>
        <p:txBody>
          <a:bodyPr>
            <a:normAutofit fontScale="90000"/>
          </a:bodyPr>
          <a:lstStyle/>
          <a:p>
            <a:r>
              <a:rPr lang="en-US" dirty="0"/>
              <a:t>Emotional Support Animals</a:t>
            </a:r>
          </a:p>
        </p:txBody>
      </p:sp>
      <p:sp>
        <p:nvSpPr>
          <p:cNvPr id="3" name="Content Placeholder 2">
            <a:extLst>
              <a:ext uri="{FF2B5EF4-FFF2-40B4-BE49-F238E27FC236}">
                <a16:creationId xmlns:a16="http://schemas.microsoft.com/office/drawing/2014/main" id="{68AB1595-E06F-684F-96C1-EC4DE8370FC6}"/>
              </a:ext>
            </a:extLst>
          </p:cNvPr>
          <p:cNvSpPr>
            <a:spLocks noGrp="1"/>
          </p:cNvSpPr>
          <p:nvPr>
            <p:ph idx="1"/>
          </p:nvPr>
        </p:nvSpPr>
        <p:spPr>
          <a:xfrm>
            <a:off x="268448" y="1760481"/>
            <a:ext cx="8418352" cy="3314858"/>
          </a:xfrm>
        </p:spPr>
        <p:txBody>
          <a:bodyPr>
            <a:normAutofit fontScale="92500" lnSpcReduction="20000"/>
          </a:bodyPr>
          <a:lstStyle/>
          <a:p>
            <a:r>
              <a:rPr lang="en-US" sz="1800" dirty="0"/>
              <a:t>Emotional Support Animals (ESAs) are not considered service animals under the Americans with Disabilities Act. </a:t>
            </a:r>
          </a:p>
          <a:p>
            <a:endParaRPr lang="en-US" sz="1800" dirty="0"/>
          </a:p>
          <a:p>
            <a:r>
              <a:rPr lang="en-US" sz="1800" dirty="0"/>
              <a:t>These support animals provide companionship, relieve loneliness, and sometimes help with psychiatric disabilities and mental impairments, such as depression, anxiety, and certain phobias; however, unlike service animals, ESAs do not have special training to perform specific tasks to assist people with disabilities.</a:t>
            </a:r>
          </a:p>
          <a:p>
            <a:endParaRPr lang="en-US" sz="1800" dirty="0"/>
          </a:p>
          <a:p>
            <a:r>
              <a:rPr lang="en-US" sz="1800" dirty="0"/>
              <a:t>ESAs only pertain to a student’s dwelling and may not be taken to class.  </a:t>
            </a:r>
          </a:p>
          <a:p>
            <a:pPr marL="0" indent="0">
              <a:buNone/>
            </a:pPr>
            <a:endParaRPr lang="en-US" sz="1800" dirty="0"/>
          </a:p>
          <a:p>
            <a:r>
              <a:rPr lang="en-US" sz="1800" dirty="0"/>
              <a:t>If you would like to request an ESA accommodation, you must register with the OAS and follow the application procedure explained above. Please refer to the Emotional Support Animals process for more details about ESAs and the OAS application process.</a:t>
            </a:r>
          </a:p>
        </p:txBody>
      </p:sp>
    </p:spTree>
    <p:extLst>
      <p:ext uri="{BB962C8B-B14F-4D97-AF65-F5344CB8AC3E}">
        <p14:creationId xmlns:p14="http://schemas.microsoft.com/office/powerpoint/2010/main" val="2182048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7857E-53D6-B74F-8D60-7A48541FC2F4}"/>
              </a:ext>
            </a:extLst>
          </p:cNvPr>
          <p:cNvSpPr>
            <a:spLocks noGrp="1"/>
          </p:cNvSpPr>
          <p:nvPr>
            <p:ph type="title"/>
          </p:nvPr>
        </p:nvSpPr>
        <p:spPr/>
        <p:txBody>
          <a:bodyPr>
            <a:normAutofit fontScale="90000"/>
          </a:bodyPr>
          <a:lstStyle/>
          <a:p>
            <a:r>
              <a:rPr lang="en-US" dirty="0"/>
              <a:t>FAQs</a:t>
            </a:r>
          </a:p>
        </p:txBody>
      </p:sp>
      <p:sp>
        <p:nvSpPr>
          <p:cNvPr id="3" name="Content Placeholder 2">
            <a:extLst>
              <a:ext uri="{FF2B5EF4-FFF2-40B4-BE49-F238E27FC236}">
                <a16:creationId xmlns:a16="http://schemas.microsoft.com/office/drawing/2014/main" id="{A48DC63E-106A-774F-8700-842FEEDF484E}"/>
              </a:ext>
            </a:extLst>
          </p:cNvPr>
          <p:cNvSpPr>
            <a:spLocks noGrp="1"/>
          </p:cNvSpPr>
          <p:nvPr>
            <p:ph idx="1"/>
          </p:nvPr>
        </p:nvSpPr>
        <p:spPr>
          <a:xfrm>
            <a:off x="352338" y="1602827"/>
            <a:ext cx="8439324" cy="3170510"/>
          </a:xfrm>
        </p:spPr>
        <p:txBody>
          <a:bodyPr>
            <a:normAutofit fontScale="55000" lnSpcReduction="20000"/>
          </a:bodyPr>
          <a:lstStyle/>
          <a:p>
            <a:r>
              <a:rPr lang="en-US" dirty="0"/>
              <a:t>One of the benefits of living on campus is the many supports that are offered in our residence halls.  What supports has UH put in place to ensure students have a safe and comfortable living space on campus?</a:t>
            </a:r>
          </a:p>
          <a:p>
            <a:r>
              <a:rPr lang="en-US" dirty="0"/>
              <a:t>A common concern among incoming students is living with a roommate, especially one that they might not have met before.  What procedures do you have in place to assist students in adjusting to a roommate?</a:t>
            </a:r>
          </a:p>
          <a:p>
            <a:r>
              <a:rPr lang="en-US" dirty="0"/>
              <a:t>Many students with disabilities are often unsure how to answer their roommate or friends' questions about their housing accommodations.  What suggestions do you have for them when having these types of conversations?</a:t>
            </a:r>
          </a:p>
          <a:p>
            <a:r>
              <a:rPr lang="en-US" dirty="0"/>
              <a:t>UH does a tremendous job with programming.  What events can students look forward to this Summer or Fall?</a:t>
            </a:r>
          </a:p>
          <a:p>
            <a:r>
              <a:rPr lang="en-US" dirty="0"/>
              <a:t>What other information or tips would you like students who live in the residence halls to know?</a:t>
            </a:r>
          </a:p>
        </p:txBody>
      </p:sp>
    </p:spTree>
    <p:extLst>
      <p:ext uri="{BB962C8B-B14F-4D97-AF65-F5344CB8AC3E}">
        <p14:creationId xmlns:p14="http://schemas.microsoft.com/office/powerpoint/2010/main" val="49360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DB736-67F2-3B47-9947-EFD28574260A}"/>
              </a:ext>
            </a:extLst>
          </p:cNvPr>
          <p:cNvSpPr>
            <a:spLocks noGrp="1"/>
          </p:cNvSpPr>
          <p:nvPr>
            <p:ph type="title"/>
          </p:nvPr>
        </p:nvSpPr>
        <p:spPr>
          <a:xfrm>
            <a:off x="457200" y="873672"/>
            <a:ext cx="8229600" cy="729154"/>
          </a:xfrm>
        </p:spPr>
        <p:txBody>
          <a:bodyPr anchor="ctr">
            <a:normAutofit/>
          </a:bodyPr>
          <a:lstStyle/>
          <a:p>
            <a:pPr>
              <a:lnSpc>
                <a:spcPct val="90000"/>
              </a:lnSpc>
            </a:pPr>
            <a:r>
              <a:rPr lang="en-US" dirty="0"/>
              <a:t>Questions</a:t>
            </a:r>
            <a:endParaRPr lang="en-US"/>
          </a:p>
        </p:txBody>
      </p:sp>
      <p:pic>
        <p:nvPicPr>
          <p:cNvPr id="5" name="Content Placeholder 4" descr="Infinite question marks in 3D rendering">
            <a:extLst>
              <a:ext uri="{FF2B5EF4-FFF2-40B4-BE49-F238E27FC236}">
                <a16:creationId xmlns:a16="http://schemas.microsoft.com/office/drawing/2014/main" id="{280AA5A3-3C0C-DE4E-B84C-94EA5C61AC19}"/>
              </a:ext>
            </a:extLst>
          </p:cNvPr>
          <p:cNvPicPr>
            <a:picLocks noGrp="1" noChangeAspect="1"/>
          </p:cNvPicPr>
          <p:nvPr>
            <p:ph idx="1"/>
          </p:nvPr>
        </p:nvPicPr>
        <p:blipFill rotWithShape="1">
          <a:blip r:embed="rId2"/>
          <a:srcRect t="32307" b="17176"/>
          <a:stretch/>
        </p:blipFill>
        <p:spPr>
          <a:xfrm>
            <a:off x="457200" y="1760481"/>
            <a:ext cx="8229600" cy="2775019"/>
          </a:xfrm>
          <a:noFill/>
        </p:spPr>
      </p:pic>
    </p:spTree>
    <p:extLst>
      <p:ext uri="{BB962C8B-B14F-4D97-AF65-F5344CB8AC3E}">
        <p14:creationId xmlns:p14="http://schemas.microsoft.com/office/powerpoint/2010/main" val="1673565608"/>
      </p:ext>
    </p:extLst>
  </p:cSld>
  <p:clrMapOvr>
    <a:masterClrMapping/>
  </p:clrMapOvr>
</p:sld>
</file>

<file path=ppt/theme/theme1.xml><?xml version="1.0" encoding="utf-8"?>
<a:theme xmlns:a="http://schemas.openxmlformats.org/drawingml/2006/main" name="Garnet_HighDef-1">
  <a:themeElements>
    <a:clrScheme name="Custom 1">
      <a:dk1>
        <a:sysClr val="windowText" lastClr="000000"/>
      </a:dk1>
      <a:lt1>
        <a:sysClr val="window" lastClr="FFFFFF"/>
      </a:lt1>
      <a:dk2>
        <a:srgbClr val="99263E"/>
      </a:dk2>
      <a:lt2>
        <a:srgbClr val="EEECE1"/>
      </a:lt2>
      <a:accent1>
        <a:srgbClr val="D0B884"/>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Garnet_HighDef-1</Template>
  <TotalTime>909</TotalTime>
  <Words>714</Words>
  <Application>Microsoft Macintosh PowerPoint</Application>
  <PresentationFormat>On-screen Show (16:9)</PresentationFormat>
  <Paragraphs>83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Garnet_HighDef-1</vt:lpstr>
      <vt:lpstr>Your FSU Home: Making the Most of Living on Campus</vt:lpstr>
      <vt:lpstr>Topics</vt:lpstr>
      <vt:lpstr>Who handles what?</vt:lpstr>
      <vt:lpstr>Housing Accommodations Process Overview</vt:lpstr>
      <vt:lpstr>Housing Accommodations Limitations</vt:lpstr>
      <vt:lpstr>Service Animals</vt:lpstr>
      <vt:lpstr>Emotional Support Animals</vt:lpstr>
      <vt:lpstr>FAQs</vt:lpstr>
      <vt:lpstr>Questions</vt:lpstr>
      <vt:lpstr>Success Tips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Accessibility Services</dc:title>
  <dc:creator>Shannon Bernick</dc:creator>
  <cp:lastModifiedBy>Shannon Bernick</cp:lastModifiedBy>
  <cp:revision>56</cp:revision>
  <dcterms:created xsi:type="dcterms:W3CDTF">2021-04-14T15:54:58Z</dcterms:created>
  <dcterms:modified xsi:type="dcterms:W3CDTF">2021-06-11T14:56:21Z</dcterms:modified>
</cp:coreProperties>
</file>