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60" r:id="rId4"/>
    <p:sldId id="262" r:id="rId5"/>
    <p:sldId id="265" r:id="rId6"/>
    <p:sldId id="263" r:id="rId7"/>
    <p:sldId id="267" r:id="rId8"/>
    <p:sldId id="264" r:id="rId9"/>
    <p:sldId id="270" r:id="rId10"/>
    <p:sldId id="268" r:id="rId11"/>
    <p:sldId id="271" r:id="rId12"/>
    <p:sldId id="269" r:id="rId13"/>
    <p:sldId id="273" r:id="rId14"/>
    <p:sldId id="272" r:id="rId15"/>
    <p:sldId id="276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95890" autoAdjust="0"/>
  </p:normalViewPr>
  <p:slideViewPr>
    <p:cSldViewPr snapToGrid="0" snapToObjects="1">
      <p:cViewPr varScale="1">
        <p:scale>
          <a:sx n="150" d="100"/>
          <a:sy n="150" d="100"/>
        </p:scale>
        <p:origin x="3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8D1F-5CC4-E644-BF9B-A0EDA21DB59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9772-C718-C641-9550-F41AA4417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as@fsu.edu" TargetMode="External"/><Relationship Id="rId2" Type="http://schemas.openxmlformats.org/officeDocument/2006/relationships/hyperlink" Target="https://dsst.fsu.edu/oa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bernick@f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st.fsu.edu/oas/students/applying-for-services/documentation-guidelines" TargetMode="External"/><Relationship Id="rId2" Type="http://schemas.openxmlformats.org/officeDocument/2006/relationships/hyperlink" Target="https://dsst.fsu.edu/o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ney.accessiblelearning.com/FSU" TargetMode="External"/><Relationship Id="rId2" Type="http://schemas.openxmlformats.org/officeDocument/2006/relationships/hyperlink" Target="https://dsst.fsu.edu/oas/students/applying-for-servi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Office of Accessibility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789" y="2914650"/>
            <a:ext cx="7105475" cy="13144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Differences in High School and College Services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/>
              <a:t>Presented by Shannon Bernick, M.Ed., MSW</a:t>
            </a:r>
          </a:p>
          <a:p>
            <a:r>
              <a:rPr lang="en-US" sz="2600" dirty="0"/>
              <a:t>Accessibility Specialist</a:t>
            </a:r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19B5-DC50-DC4A-9207-02F9221C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927"/>
            <a:ext cx="8229600" cy="729154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>
                <a:solidFill>
                  <a:schemeClr val="tx2"/>
                </a:solidFill>
              </a:rPr>
              <a:t>FAQ: Can my request for accommodations be denied?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324C-9399-3E46-8A55-E8E38DF3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457200"/>
            <a:r>
              <a:rPr lang="en-US" dirty="0"/>
              <a:t>Yes.</a:t>
            </a:r>
          </a:p>
          <a:p>
            <a:pPr marL="514350" indent="-457200"/>
            <a:r>
              <a:rPr lang="en-US" dirty="0"/>
              <a:t>Your accommodation request can be denied in college if the accommodation request is:</a:t>
            </a:r>
          </a:p>
          <a:p>
            <a:pPr lvl="1"/>
            <a:r>
              <a:rPr lang="en-US" dirty="0"/>
              <a:t>Personal in nature (e.g. personal care attendant)</a:t>
            </a:r>
          </a:p>
          <a:p>
            <a:pPr lvl="1"/>
            <a:r>
              <a:rPr lang="en-US" dirty="0"/>
              <a:t>Places an excessive financial or administrative burden on the institution</a:t>
            </a:r>
          </a:p>
          <a:p>
            <a:pPr lvl="1"/>
            <a:r>
              <a:rPr lang="en-US" dirty="0"/>
              <a:t>Changes the nature of the program or curriculum</a:t>
            </a:r>
          </a:p>
          <a:p>
            <a:pPr lvl="1"/>
            <a:r>
              <a:rPr lang="en-US" dirty="0"/>
              <a:t>Is not supported by documentation from a licensed provider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4B5D-A695-0241-9F94-4EFEEAF9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FAQ: Will I get the same accommodations I received in college that I received in high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B0F-353F-3848-B357-0CCAD26E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Possibly.</a:t>
            </a:r>
          </a:p>
          <a:p>
            <a:pPr lvl="1"/>
            <a:r>
              <a:rPr lang="en-US" dirty="0"/>
              <a:t>Some accommodations remain the same from high school to college (e.g. extended time on exams). Other accommodations are not provided on the college level (e.g. tutoring).</a:t>
            </a:r>
          </a:p>
          <a:p>
            <a:pPr lvl="1"/>
            <a:r>
              <a:rPr lang="en-US" dirty="0"/>
              <a:t>Documentation must directly link the student’s diagnosis to the requested accommodation.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EAF5-4BF5-A243-A64A-33FAF098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FAQ: Will I lose my accommodations if I do not use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84E1-F465-3747-8BEE-54A0015B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No.  </a:t>
            </a:r>
          </a:p>
          <a:p>
            <a:r>
              <a:rPr lang="en-US" dirty="0"/>
              <a:t>However, if you choose not to use your accommodations, you cannot:</a:t>
            </a:r>
          </a:p>
          <a:p>
            <a:pPr lvl="1"/>
            <a:r>
              <a:rPr lang="en-US" dirty="0"/>
              <a:t>apply them retroactively</a:t>
            </a:r>
          </a:p>
          <a:p>
            <a:pPr lvl="1"/>
            <a:r>
              <a:rPr lang="en-US" dirty="0"/>
              <a:t>file a grievance or claim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66081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BDF9-FDF9-424E-AC74-1B557ED3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873672"/>
            <a:ext cx="8229600" cy="72915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FAQ: Do I have to disclose my diagnosis to my professors?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07DE-5088-E043-80E1-F95C3B2A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No.</a:t>
            </a:r>
          </a:p>
          <a:p>
            <a:r>
              <a:rPr lang="en-US" dirty="0"/>
              <a:t>Your diagnosis is confidential information.</a:t>
            </a:r>
          </a:p>
          <a:p>
            <a:r>
              <a:rPr lang="en-US" dirty="0"/>
              <a:t>The OAS will not disclose it to anyone outside of our office, and you do not have to disclose it to anyone outside of our office either.</a:t>
            </a:r>
          </a:p>
          <a:p>
            <a:r>
              <a:rPr lang="en-US" dirty="0"/>
              <a:t>You can disclose your diagnosis to your professors if you would like, but it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418388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5A51-A892-3449-A8B5-CF35D8B8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Success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DCDF-EA63-824F-821B-71858FA0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 your application and documentation and schedule an intake appointment </a:t>
            </a:r>
            <a:r>
              <a:rPr lang="en-US" i="1" dirty="0"/>
              <a:t>as soon as possible</a:t>
            </a:r>
            <a:r>
              <a:rPr lang="en-US" dirty="0"/>
              <a:t>.</a:t>
            </a:r>
          </a:p>
          <a:p>
            <a:r>
              <a:rPr lang="en-US" dirty="0"/>
              <a:t>Make your accommodation requests at the </a:t>
            </a:r>
            <a:r>
              <a:rPr lang="en-US" i="1" dirty="0"/>
              <a:t>start</a:t>
            </a:r>
            <a:r>
              <a:rPr lang="en-US" dirty="0"/>
              <a:t> of each semester.</a:t>
            </a:r>
          </a:p>
          <a:p>
            <a:r>
              <a:rPr lang="en-US" dirty="0"/>
              <a:t>Communicate </a:t>
            </a:r>
            <a:r>
              <a:rPr lang="en-US" i="1" dirty="0"/>
              <a:t>early</a:t>
            </a:r>
            <a:r>
              <a:rPr lang="en-US" dirty="0"/>
              <a:t> with your professors about your accommodations.</a:t>
            </a:r>
          </a:p>
          <a:p>
            <a:r>
              <a:rPr lang="en-US" dirty="0"/>
              <a:t>If there is a problem or you have a concern, ask for help </a:t>
            </a:r>
            <a:r>
              <a:rPr lang="en-US" i="1" dirty="0"/>
              <a:t>as soon as possible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B736-67F2-3B47-9947-EFD2857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Questions</a:t>
            </a:r>
            <a:endParaRPr lang="en-US"/>
          </a:p>
        </p:txBody>
      </p:sp>
      <p:pic>
        <p:nvPicPr>
          <p:cNvPr id="5" name="Content Placeholder 4" descr="Infinite question marks in 3D rendering">
            <a:extLst>
              <a:ext uri="{FF2B5EF4-FFF2-40B4-BE49-F238E27FC236}">
                <a16:creationId xmlns:a16="http://schemas.microsoft.com/office/drawing/2014/main" id="{280AA5A3-3C0C-DE4E-B84C-94EA5C61A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07" b="17176"/>
          <a:stretch/>
        </p:blipFill>
        <p:spPr>
          <a:xfrm>
            <a:off x="457200" y="1760481"/>
            <a:ext cx="8229600" cy="2775019"/>
          </a:xfrm>
          <a:noFill/>
        </p:spPr>
      </p:pic>
    </p:spTree>
    <p:extLst>
      <p:ext uri="{BB962C8B-B14F-4D97-AF65-F5344CB8AC3E}">
        <p14:creationId xmlns:p14="http://schemas.microsoft.com/office/powerpoint/2010/main" val="16735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4364-682A-1B44-AA3B-64795FD6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02519"/>
          </a:xfrm>
        </p:spPr>
        <p:txBody>
          <a:bodyPr/>
          <a:lstStyle/>
          <a:p>
            <a:r>
              <a:rPr lang="en-US" dirty="0"/>
              <a:t>OAS 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0D1ED-06B0-A944-8CD6-474BB8F6D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92324"/>
            <a:ext cx="6400800" cy="29876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Website: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https://dsst.fsu.edu/oas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Email: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oas@fsu.edu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Phone: 850-644-9566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Shannon Bernick</a:t>
            </a:r>
          </a:p>
          <a:p>
            <a:pPr algn="l"/>
            <a:r>
              <a:rPr lang="en-US" dirty="0">
                <a:hlinkClick r:id="rId4"/>
              </a:rPr>
              <a:t>sbernick@fsu.edu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4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5CFC-68A9-8546-A569-809D1CF2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IDEA, ADA and Section 504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C2AEA4-C981-AA41-93A1-D45757B69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4577"/>
              </p:ext>
            </p:extLst>
          </p:nvPr>
        </p:nvGraphicFramePr>
        <p:xfrm>
          <a:off x="186267" y="1749975"/>
          <a:ext cx="87376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1480899297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066727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2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Individuals with Disabilities Education Act (IDEA)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IDEA is not applicable.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5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Americans with Disabilities Act (ADA)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Americans with Disabilities Act (ADA)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Section 504 of the Rehabilitation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504 of the Rehabilitation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9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/>
                        <a:t>All children with a disability until they graduate from high school or turn 22 (whichever comes first)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/>
                        <a:t>Everyone with a disability, provided they are </a:t>
                      </a:r>
                      <a:r>
                        <a:rPr lang="en-US" sz="1800" b="0" i="1" dirty="0"/>
                        <a:t>“otherwise qualified” </a:t>
                      </a:r>
                      <a:r>
                        <a:rPr lang="en-US" sz="1800" b="0" i="0" dirty="0"/>
                        <a:t>to attend school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7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Focus on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Focus on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95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5A0A-E0D4-A74D-B71B-BC3988F7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7562"/>
            <a:ext cx="8229600" cy="729154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and Documentation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F679ED-EC63-CB4F-8975-BBE47D4F1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35957"/>
              </p:ext>
            </p:extLst>
          </p:nvPr>
        </p:nvGraphicFramePr>
        <p:xfrm>
          <a:off x="457200" y="1942271"/>
          <a:ext cx="8074404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202">
                  <a:extLst>
                    <a:ext uri="{9D8B030D-6E8A-4147-A177-3AD203B41FA5}">
                      <a16:colId xmlns:a16="http://schemas.microsoft.com/office/drawing/2014/main" val="2418521200"/>
                    </a:ext>
                  </a:extLst>
                </a:gridCol>
                <a:gridCol w="4037202">
                  <a:extLst>
                    <a:ext uri="{9D8B030D-6E8A-4147-A177-3AD203B41FA5}">
                      <a16:colId xmlns:a16="http://schemas.microsoft.com/office/drawing/2014/main" val="766575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is legally responsible for the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students with disabilities.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self-identifies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 student with disabilities to the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Office of Accessibility Services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(OAS).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6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is legally responsible for </a:t>
                      </a:r>
                      <a:r>
                        <a:rPr lang="en-US" i="1" dirty="0"/>
                        <a:t>evaluation</a:t>
                      </a:r>
                      <a:r>
                        <a:rPr lang="en-US" dirty="0"/>
                        <a:t> of the student’s disabilities.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must provide </a:t>
                      </a:r>
                      <a:r>
                        <a:rPr lang="en-US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documentation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disability from a licensed provider to the OAS.  Evaluation for a disability is the student’s responsibility.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3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C96C-DC52-A948-8C14-682A8E0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446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/>
              <a:t>Determination of Accommodations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037C31-CC98-7A4A-95E1-836184FF6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027403"/>
              </p:ext>
            </p:extLst>
          </p:nvPr>
        </p:nvGraphicFramePr>
        <p:xfrm>
          <a:off x="457200" y="1195327"/>
          <a:ext cx="8229600" cy="375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1921989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97600263"/>
                    </a:ext>
                  </a:extLst>
                </a:gridCol>
              </a:tblGrid>
              <a:tr h="3119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81893"/>
                  </a:ext>
                </a:extLst>
              </a:tr>
              <a:tr h="769171">
                <a:tc>
                  <a:txBody>
                    <a:bodyPr/>
                    <a:lstStyle/>
                    <a:p>
                      <a:r>
                        <a:rPr lang="en-US" sz="1600" dirty="0"/>
                        <a:t>An Individualized Education Plan (IEP) or 504 Plan is </a:t>
                      </a:r>
                      <a:r>
                        <a:rPr lang="en-US" sz="1600" i="1" dirty="0"/>
                        <a:t>written</a:t>
                      </a:r>
                      <a:r>
                        <a:rPr lang="en-US" sz="1600" dirty="0"/>
                        <a:t> by a Special Education Team.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student must </a:t>
                      </a:r>
                      <a:r>
                        <a:rPr lang="en-US" sz="1600" dirty="0">
                          <a:hlinkClick r:id="rId2"/>
                        </a:rPr>
                        <a:t>apply</a:t>
                      </a:r>
                      <a:r>
                        <a:rPr lang="en-US" sz="1600" dirty="0"/>
                        <a:t> for accommodations through the OAS.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5917"/>
                  </a:ext>
                </a:extLst>
              </a:tr>
              <a:tr h="999922">
                <a:tc>
                  <a:txBody>
                    <a:bodyPr/>
                    <a:lstStyle/>
                    <a:p>
                      <a:r>
                        <a:rPr lang="en-US" sz="1600" dirty="0"/>
                        <a:t>The IEP or 504 Plan is </a:t>
                      </a:r>
                      <a:r>
                        <a:rPr lang="en-US" sz="1600" i="1" dirty="0"/>
                        <a:t>implemented</a:t>
                      </a:r>
                      <a:r>
                        <a:rPr lang="en-US" sz="1600" dirty="0"/>
                        <a:t> by the classroom teacher, Special Education Teacher and support staff.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student and Accessibility Specialist engage in the </a:t>
                      </a:r>
                      <a:r>
                        <a:rPr lang="en-US" sz="1600" i="1" dirty="0"/>
                        <a:t>interactive process </a:t>
                      </a:r>
                      <a:r>
                        <a:rPr lang="en-US" sz="1600" dirty="0"/>
                        <a:t>to determine the appropriate accommodations.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7569"/>
                  </a:ext>
                </a:extLst>
              </a:tr>
              <a:tr h="5384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student is responsible for </a:t>
                      </a:r>
                      <a:r>
                        <a:rPr lang="en-US" sz="1600" dirty="0">
                          <a:hlinkClick r:id="rId3"/>
                        </a:rPr>
                        <a:t>requesting</a:t>
                      </a:r>
                      <a:r>
                        <a:rPr lang="en-US" sz="1600" dirty="0"/>
                        <a:t> use of their approved accommodations in their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29252"/>
                  </a:ext>
                </a:extLst>
              </a:tr>
              <a:tr h="769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student is responsible for discussing the implementation of their accommodations with their instructors who will then implement them in the classroom.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8F9A-5A4E-E647-AB97-038C55B6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in Accommodations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F7D011-7474-1447-A0B0-45B92E20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27013"/>
              </p:ext>
            </p:extLst>
          </p:nvPr>
        </p:nvGraphicFramePr>
        <p:xfrm>
          <a:off x="251670" y="1602826"/>
          <a:ext cx="8640660" cy="341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330">
                  <a:extLst>
                    <a:ext uri="{9D8B030D-6E8A-4147-A177-3AD203B41FA5}">
                      <a16:colId xmlns:a16="http://schemas.microsoft.com/office/drawing/2014/main" val="4237591327"/>
                    </a:ext>
                  </a:extLst>
                </a:gridCol>
                <a:gridCol w="4320330">
                  <a:extLst>
                    <a:ext uri="{9D8B030D-6E8A-4147-A177-3AD203B41FA5}">
                      <a16:colId xmlns:a16="http://schemas.microsoft.com/office/drawing/2014/main" val="1425443104"/>
                    </a:ext>
                  </a:extLst>
                </a:gridCol>
              </a:tblGrid>
              <a:tr h="3438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09819"/>
                  </a:ext>
                </a:extLst>
              </a:tr>
              <a:tr h="847817">
                <a:tc>
                  <a:txBody>
                    <a:bodyPr/>
                    <a:lstStyle/>
                    <a:p>
                      <a:r>
                        <a:rPr lang="en-US" dirty="0"/>
                        <a:t>Determined by IEP or 504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Determined through documentation and interactive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015546"/>
                  </a:ext>
                </a:extLst>
              </a:tr>
              <a:tr h="1356506">
                <a:tc>
                  <a:txBody>
                    <a:bodyPr/>
                    <a:lstStyle/>
                    <a:p>
                      <a:r>
                        <a:rPr lang="en-US" dirty="0"/>
                        <a:t>Modifications may be made to curriculum or course content.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Modifications that substantially impact course objectives or program requirements may not be made.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38978"/>
                  </a:ext>
                </a:extLst>
              </a:tr>
              <a:tr h="847817">
                <a:tc>
                  <a:txBody>
                    <a:bodyPr/>
                    <a:lstStyle/>
                    <a:p>
                      <a:r>
                        <a:rPr lang="en-US" dirty="0"/>
                        <a:t>Individually designed instruction may be included in the IEP or 504 Plan.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Reasonable accommodations are given to ensure equal access.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525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5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E05-34EE-3148-B468-18292AAF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Assistive Technology Provisions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898324-010E-CB47-B9BC-C33ED9CDA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91768"/>
              </p:ext>
            </p:extLst>
          </p:nvPr>
        </p:nvGraphicFramePr>
        <p:xfrm>
          <a:off x="343948" y="1795868"/>
          <a:ext cx="822959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1973909535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303308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2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school may provide </a:t>
                      </a:r>
                      <a:r>
                        <a:rPr lang="en-US" i="1" dirty="0"/>
                        <a:t>personalized</a:t>
                      </a:r>
                      <a:r>
                        <a:rPr lang="en-US" dirty="0"/>
                        <a:t> devices.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college provides assistive technologies related to classroom access and participation.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 example is a wheelchair for a student with mobility impairments.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textbook is converted to PDF format for use with assistive software.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3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2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1A34-0F4B-F94D-807C-E180C51F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38"/>
            <a:ext cx="8229600" cy="50639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Classroom and Coursework Considerations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110C2C-FE1A-CB48-8BE9-928315890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91476"/>
              </p:ext>
            </p:extLst>
          </p:nvPr>
        </p:nvGraphicFramePr>
        <p:xfrm>
          <a:off x="76199" y="1422400"/>
          <a:ext cx="8991602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val="1942293036"/>
                    </a:ext>
                  </a:extLst>
                </a:gridCol>
                <a:gridCol w="4495801">
                  <a:extLst>
                    <a:ext uri="{9D8B030D-6E8A-4147-A177-3AD203B41FA5}">
                      <a16:colId xmlns:a16="http://schemas.microsoft.com/office/drawing/2014/main" val="185994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Attendance is mandatory, and parent is responsible for ensuring student’s presence.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is responsible for adhering to the attendance policies outlined in the course syllabus.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8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School staff and parents structure the student’s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manages their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9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School staff and parents provide reminders for student regarding assignments and due dates.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is responsible for planning and organizing assignments and ensuring due dates are met.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Teachers and parents may approach students if they perceive the student needs help.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is responsible for reaching out for help if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50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Classroom instruction often re-teaches textbook content.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Course instruction often expands upon textbook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0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35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7A88-019E-074B-84F7-F046CF03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615"/>
            <a:ext cx="8229600" cy="729154"/>
          </a:xfrm>
        </p:spPr>
        <p:txBody>
          <a:bodyPr>
            <a:normAutofit fontScale="90000"/>
          </a:bodyPr>
          <a:lstStyle/>
          <a:p>
            <a:r>
              <a:rPr lang="en-US" dirty="0"/>
              <a:t>Parent or Legal Guardian’s Role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E7E3DC-1284-094D-9093-2E098DA14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70788"/>
              </p:ext>
            </p:extLst>
          </p:nvPr>
        </p:nvGraphicFramePr>
        <p:xfrm>
          <a:off x="457200" y="1493769"/>
          <a:ext cx="8229600" cy="325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9457375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30723737"/>
                    </a:ext>
                  </a:extLst>
                </a:gridCol>
              </a:tblGrid>
              <a:tr h="3986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1190"/>
                  </a:ext>
                </a:extLst>
              </a:tr>
              <a:tr h="9828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Parent or legal guardian actively participates in the identification and evaluation processes.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the Family Educational Rights and Privacy Act (FERPA),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nce a student is enrolled in a postsecondary institution, the student maintains their educational rights.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56755"/>
                  </a:ext>
                </a:extLst>
              </a:tr>
              <a:tr h="9828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Parent or legal guardian has access to the student’s educational records.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student must give their written consent for their parent to access their records.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07314"/>
                  </a:ext>
                </a:extLst>
              </a:tr>
              <a:tr h="687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Parent or legal guardian advocates for the student.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student advocates for self.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7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5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0DF6-8BAA-C542-AA92-A31105A4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FAQ: Do I have to disclose my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8C48-3E79-BC46-87C1-CD5A589B9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No.  </a:t>
            </a:r>
          </a:p>
          <a:p>
            <a:r>
              <a:rPr lang="en-US" dirty="0"/>
              <a:t>However, if you choose not to disclose your diagnosis:</a:t>
            </a:r>
          </a:p>
          <a:p>
            <a:pPr lvl="1"/>
            <a:r>
              <a:rPr lang="en-US" dirty="0"/>
              <a:t>The college is not responsible for providing accommodations.</a:t>
            </a:r>
          </a:p>
          <a:p>
            <a:pPr lvl="1"/>
            <a:r>
              <a:rPr lang="en-US" dirty="0"/>
              <a:t>You cannot file a grievance or claim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915643338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Garnet_HighDef-1</Template>
  <TotalTime>759</TotalTime>
  <Words>983</Words>
  <Application>Microsoft Macintosh PowerPoint</Application>
  <PresentationFormat>On-screen Show (16:9)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Garnet_HighDef-1</vt:lpstr>
      <vt:lpstr>Office of Accessibility Services</vt:lpstr>
      <vt:lpstr>IDEA, ADA and Section 504</vt:lpstr>
      <vt:lpstr>Evaluation and Documentation</vt:lpstr>
      <vt:lpstr>Determination of Accommodations</vt:lpstr>
      <vt:lpstr>Differences in Accommodations</vt:lpstr>
      <vt:lpstr>Assistive Technology Provisions</vt:lpstr>
      <vt:lpstr>Classroom and Coursework Considerations</vt:lpstr>
      <vt:lpstr>Parent or Legal Guardian’s Role</vt:lpstr>
      <vt:lpstr>FAQ: Do I have to disclose my diagnosis?</vt:lpstr>
      <vt:lpstr> FAQ: Can my request for accommodations be denied? </vt:lpstr>
      <vt:lpstr>FAQ: Will I get the same accommodations I received in college that I received in high school?</vt:lpstr>
      <vt:lpstr>FAQ: Will I lose my accommodations if I do not use them?</vt:lpstr>
      <vt:lpstr>FAQ: Do I have to disclose my diagnosis to my professors?</vt:lpstr>
      <vt:lpstr>Success Tips</vt:lpstr>
      <vt:lpstr>Questions</vt:lpstr>
      <vt:lpstr>OAS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Accessibility Services</dc:title>
  <dc:creator>Shannon Bernick</dc:creator>
  <cp:lastModifiedBy>Shannon Bernick</cp:lastModifiedBy>
  <cp:revision>39</cp:revision>
  <dcterms:created xsi:type="dcterms:W3CDTF">2021-04-14T15:54:58Z</dcterms:created>
  <dcterms:modified xsi:type="dcterms:W3CDTF">2021-05-26T16:40:20Z</dcterms:modified>
</cp:coreProperties>
</file>