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29"/>
  </p:handoutMasterIdLst>
  <p:sldIdLst>
    <p:sldId id="256" r:id="rId5"/>
    <p:sldId id="257" r:id="rId6"/>
    <p:sldId id="263" r:id="rId7"/>
    <p:sldId id="258" r:id="rId8"/>
    <p:sldId id="264" r:id="rId9"/>
    <p:sldId id="262" r:id="rId10"/>
    <p:sldId id="293" r:id="rId11"/>
    <p:sldId id="287" r:id="rId12"/>
    <p:sldId id="274" r:id="rId13"/>
    <p:sldId id="288" r:id="rId14"/>
    <p:sldId id="270" r:id="rId15"/>
    <p:sldId id="272" r:id="rId16"/>
    <p:sldId id="261" r:id="rId17"/>
    <p:sldId id="278" r:id="rId18"/>
    <p:sldId id="286" r:id="rId19"/>
    <p:sldId id="259" r:id="rId20"/>
    <p:sldId id="279" r:id="rId21"/>
    <p:sldId id="289" r:id="rId22"/>
    <p:sldId id="283" r:id="rId23"/>
    <p:sldId id="290" r:id="rId24"/>
    <p:sldId id="291" r:id="rId25"/>
    <p:sldId id="284" r:id="rId26"/>
    <p:sldId id="292" r:id="rId27"/>
    <p:sldId id="285"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602" autoAdjust="0"/>
    <p:restoredTop sz="94641" autoAdjust="0"/>
  </p:normalViewPr>
  <p:slideViewPr>
    <p:cSldViewPr snapToGrid="0" snapToObjects="1">
      <p:cViewPr varScale="1">
        <p:scale>
          <a:sx n="65" d="100"/>
          <a:sy n="65" d="100"/>
        </p:scale>
        <p:origin x="72" y="6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348D1F-5CC4-E644-BF9B-A0EDA21DB593}" type="datetimeFigureOut">
              <a:rPr lang="en-US" smtClean="0"/>
              <a:t>6/25/2021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F69772-C718-C641-9550-F41AA4417B2B}" type="slidenum">
              <a:rPr lang="en-US" smtClean="0"/>
              <a:t>‹#›</a:t>
            </a:fld>
            <a:endParaRPr lang="en-US"/>
          </a:p>
        </p:txBody>
      </p:sp>
    </p:spTree>
    <p:extLst>
      <p:ext uri="{BB962C8B-B14F-4D97-AF65-F5344CB8AC3E}">
        <p14:creationId xmlns:p14="http://schemas.microsoft.com/office/powerpoint/2010/main" val="13380748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rgbClr val="000000"/>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35537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BFF53-7C97-8C49-AB42-96FD965FEBF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08684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BFF53-7C97-8C49-AB42-96FD965FEBF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7687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Arial"/>
                <a:cs typeface="Arial"/>
              </a:defRPr>
            </a:lvl1pPr>
            <a:lvl2pPr>
              <a:defRPr sz="2400" b="0" i="0">
                <a:latin typeface="Arial"/>
                <a:cs typeface="Arial"/>
              </a:defRPr>
            </a:lvl2pPr>
            <a:lvl3pPr>
              <a:defRPr sz="2000" b="0" i="0">
                <a:latin typeface="Arial"/>
                <a:cs typeface="Arial"/>
              </a:defRPr>
            </a:lvl3pPr>
            <a:lvl4pPr>
              <a:defRPr sz="1800" b="0" i="0">
                <a:latin typeface="Arial"/>
                <a:cs typeface="Arial"/>
              </a:defRPr>
            </a:lvl4pPr>
            <a:lvl5pPr>
              <a:defRPr sz="1800" b="0" i="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FBFF53-7C97-8C49-AB42-96FD965FEBF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FBFF53-7C97-8C49-AB42-96FD965FEBF4}"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2DFBFF53-7C97-8C49-AB42-96FD965FEBF4}"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BFF53-7C97-8C49-AB42-96FD965FEBF4}"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BFF53-7C97-8C49-AB42-96FD965FEBF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DFBFF53-7C97-8C49-AB42-96FD965FEBF4}" type="datetimeFigureOut">
              <a:rPr lang="en-US" smtClean="0"/>
              <a:t>6/25/2021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ews.schoolsdo.org/2016/08/middle-class-more-likely-to-get-help-from-teacher/"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lickr.com/photos/aculibrary/2472418484"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lickr.com/photos/stevenm_61/4903695551" TargetMode="External"/><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ampleemail@fsu.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oas@f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herlund.blogspot.com/2016/06/faculty-mentoring-undergraduates-nature.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ist.jp/news-center/photos/classroom-language-teaching"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2"/>
                </a:solidFill>
              </a:rPr>
              <a:t>Building Meaningful Relationships with Faculty and Staff</a:t>
            </a:r>
          </a:p>
        </p:txBody>
      </p:sp>
      <p:sp>
        <p:nvSpPr>
          <p:cNvPr id="3" name="Subtitle 2"/>
          <p:cNvSpPr>
            <a:spLocks noGrp="1"/>
          </p:cNvSpPr>
          <p:nvPr>
            <p:ph type="subTitle" idx="1"/>
          </p:nvPr>
        </p:nvSpPr>
        <p:spPr/>
        <p:txBody>
          <a:bodyPr>
            <a:normAutofit fontScale="85000" lnSpcReduction="20000"/>
          </a:bodyPr>
          <a:lstStyle/>
          <a:p>
            <a:r>
              <a:rPr lang="en-US" dirty="0"/>
              <a:t>Shannon Bernick, M.Ed., M.S.W.</a:t>
            </a:r>
          </a:p>
          <a:p>
            <a:r>
              <a:rPr lang="en-US" dirty="0"/>
              <a:t>Accessibility Specialist</a:t>
            </a:r>
          </a:p>
          <a:p>
            <a:r>
              <a:rPr lang="en-US" dirty="0"/>
              <a:t>Office of Accessibility Services</a:t>
            </a:r>
          </a:p>
        </p:txBody>
      </p:sp>
    </p:spTree>
    <p:extLst>
      <p:ext uri="{BB962C8B-B14F-4D97-AF65-F5344CB8AC3E}">
        <p14:creationId xmlns:p14="http://schemas.microsoft.com/office/powerpoint/2010/main" val="196997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226F-2995-3A4E-B52A-27866A6508CE}"/>
              </a:ext>
            </a:extLst>
          </p:cNvPr>
          <p:cNvSpPr>
            <a:spLocks noGrp="1"/>
          </p:cNvSpPr>
          <p:nvPr>
            <p:ph type="title"/>
          </p:nvPr>
        </p:nvSpPr>
        <p:spPr/>
        <p:txBody>
          <a:bodyPr>
            <a:normAutofit fontScale="90000"/>
          </a:bodyPr>
          <a:lstStyle/>
          <a:p>
            <a:r>
              <a:rPr lang="en-US" dirty="0">
                <a:solidFill>
                  <a:schemeClr val="tx2"/>
                </a:solidFill>
              </a:rPr>
              <a:t>Participating in Class</a:t>
            </a:r>
          </a:p>
        </p:txBody>
      </p:sp>
      <p:sp>
        <p:nvSpPr>
          <p:cNvPr id="3" name="Content Placeholder 2">
            <a:extLst>
              <a:ext uri="{FF2B5EF4-FFF2-40B4-BE49-F238E27FC236}">
                <a16:creationId xmlns:a16="http://schemas.microsoft.com/office/drawing/2014/main" id="{A16AF615-52BD-F14A-B2C8-CF51434911DA}"/>
              </a:ext>
            </a:extLst>
          </p:cNvPr>
          <p:cNvSpPr>
            <a:spLocks noGrp="1"/>
          </p:cNvSpPr>
          <p:nvPr>
            <p:ph idx="1"/>
          </p:nvPr>
        </p:nvSpPr>
        <p:spPr>
          <a:xfrm>
            <a:off x="457200" y="1602826"/>
            <a:ext cx="8229600" cy="3155468"/>
          </a:xfrm>
        </p:spPr>
        <p:txBody>
          <a:bodyPr>
            <a:normAutofit fontScale="85000" lnSpcReduction="20000"/>
          </a:bodyPr>
          <a:lstStyle/>
          <a:p>
            <a:r>
              <a:rPr lang="en-US" sz="2000" dirty="0"/>
              <a:t>Prepare </a:t>
            </a:r>
            <a:r>
              <a:rPr lang="en-US" sz="2000" dirty="0">
                <a:highlight>
                  <a:srgbClr val="00FF00"/>
                </a:highlight>
              </a:rPr>
              <a:t>before</a:t>
            </a:r>
            <a:r>
              <a:rPr lang="en-US" sz="2000" dirty="0"/>
              <a:t> class.</a:t>
            </a:r>
          </a:p>
          <a:p>
            <a:pPr lvl="1"/>
            <a:r>
              <a:rPr lang="en-US" sz="1600" dirty="0"/>
              <a:t>Take notes including questions you have about the material.</a:t>
            </a:r>
          </a:p>
          <a:p>
            <a:r>
              <a:rPr lang="en-US" sz="2000" dirty="0"/>
              <a:t>Answer the professor’s question </a:t>
            </a:r>
            <a:r>
              <a:rPr lang="en-US" sz="2000" dirty="0">
                <a:highlight>
                  <a:srgbClr val="FFFF00"/>
                </a:highlight>
              </a:rPr>
              <a:t>during</a:t>
            </a:r>
            <a:r>
              <a:rPr lang="en-US" sz="2000" dirty="0"/>
              <a:t> class or on a discussion board.</a:t>
            </a:r>
          </a:p>
          <a:p>
            <a:pPr lvl="1"/>
            <a:r>
              <a:rPr lang="en-US" sz="1600" dirty="0"/>
              <a:t>Be brief and to the point.</a:t>
            </a:r>
          </a:p>
          <a:p>
            <a:r>
              <a:rPr lang="en-US" sz="2000" dirty="0"/>
              <a:t>Ask a question </a:t>
            </a:r>
            <a:r>
              <a:rPr lang="en-US" sz="2000" dirty="0">
                <a:highlight>
                  <a:srgbClr val="FFFF00"/>
                </a:highlight>
              </a:rPr>
              <a:t>during</a:t>
            </a:r>
            <a:r>
              <a:rPr lang="en-US" sz="2000" dirty="0"/>
              <a:t> class or on a discussion board.</a:t>
            </a:r>
          </a:p>
          <a:p>
            <a:pPr lvl="1"/>
            <a:r>
              <a:rPr lang="en-US" sz="1600" dirty="0"/>
              <a:t>Clarify class materials or expand upon an idea.</a:t>
            </a:r>
          </a:p>
          <a:p>
            <a:r>
              <a:rPr lang="en-US" sz="2000" dirty="0"/>
              <a:t>Respond to a classmate’s comment </a:t>
            </a:r>
            <a:r>
              <a:rPr lang="en-US" sz="2000" dirty="0">
                <a:highlight>
                  <a:srgbClr val="FFFF00"/>
                </a:highlight>
              </a:rPr>
              <a:t>during</a:t>
            </a:r>
            <a:r>
              <a:rPr lang="en-US" sz="2000" dirty="0"/>
              <a:t> class or on a discussion board.</a:t>
            </a:r>
          </a:p>
          <a:p>
            <a:pPr lvl="1"/>
            <a:r>
              <a:rPr lang="en-US" sz="1600" dirty="0"/>
              <a:t>Add additional information.</a:t>
            </a:r>
          </a:p>
          <a:p>
            <a:pPr lvl="1"/>
            <a:r>
              <a:rPr lang="en-US" sz="1600" dirty="0"/>
              <a:t>Ask a question to clarify or develop what they’ve said.</a:t>
            </a:r>
          </a:p>
          <a:p>
            <a:r>
              <a:rPr lang="en-US" sz="2000" dirty="0"/>
              <a:t>Share your thoughts </a:t>
            </a:r>
            <a:r>
              <a:rPr lang="en-US" sz="2000" dirty="0">
                <a:highlight>
                  <a:srgbClr val="FFFF00"/>
                </a:highlight>
              </a:rPr>
              <a:t>during</a:t>
            </a:r>
            <a:r>
              <a:rPr lang="en-US" sz="2000" dirty="0"/>
              <a:t> class or on a discussion board.</a:t>
            </a:r>
          </a:p>
          <a:p>
            <a:pPr lvl="1"/>
            <a:r>
              <a:rPr lang="en-US" sz="1600" dirty="0"/>
              <a:t>Refer to your notes or share an experience (e.g. something you saw in a museum or something from a book you read that relates to the class material).</a:t>
            </a:r>
          </a:p>
          <a:p>
            <a:r>
              <a:rPr lang="en-US" sz="2000" dirty="0"/>
              <a:t>Share follow-up information </a:t>
            </a:r>
            <a:r>
              <a:rPr lang="en-US" sz="2000" dirty="0">
                <a:highlight>
                  <a:srgbClr val="FF00FF"/>
                </a:highlight>
              </a:rPr>
              <a:t>after</a:t>
            </a:r>
            <a:r>
              <a:rPr lang="en-US" sz="2000" dirty="0"/>
              <a:t> class, in an email, or on a discussion board.</a:t>
            </a:r>
          </a:p>
          <a:p>
            <a:pPr lvl="1"/>
            <a:endParaRPr lang="en-US" sz="1600" dirty="0"/>
          </a:p>
          <a:p>
            <a:pPr marL="0" indent="0">
              <a:buNone/>
            </a:pPr>
            <a:endParaRPr lang="en-US" sz="2000" dirty="0"/>
          </a:p>
        </p:txBody>
      </p:sp>
    </p:spTree>
    <p:extLst>
      <p:ext uri="{BB962C8B-B14F-4D97-AF65-F5344CB8AC3E}">
        <p14:creationId xmlns:p14="http://schemas.microsoft.com/office/powerpoint/2010/main" val="124737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E986-1F6D-41D7-BBEB-F6EE9266523F}"/>
              </a:ext>
            </a:extLst>
          </p:cNvPr>
          <p:cNvSpPr>
            <a:spLocks noGrp="1"/>
          </p:cNvSpPr>
          <p:nvPr>
            <p:ph type="title"/>
          </p:nvPr>
        </p:nvSpPr>
        <p:spPr>
          <a:xfrm>
            <a:off x="457200" y="876010"/>
            <a:ext cx="8229600" cy="647987"/>
          </a:xfrm>
        </p:spPr>
        <p:txBody>
          <a:bodyPr anchor="ctr">
            <a:normAutofit/>
          </a:bodyPr>
          <a:lstStyle/>
          <a:p>
            <a:pPr>
              <a:lnSpc>
                <a:spcPct val="90000"/>
              </a:lnSpc>
            </a:pPr>
            <a:r>
              <a:rPr lang="en-US" sz="4000" b="0" dirty="0">
                <a:solidFill>
                  <a:schemeClr val="tx2"/>
                </a:solidFill>
              </a:rPr>
              <a:t>In Their Own Words</a:t>
            </a:r>
          </a:p>
        </p:txBody>
      </p:sp>
      <p:sp>
        <p:nvSpPr>
          <p:cNvPr id="3" name="Content Placeholder 2">
            <a:extLst>
              <a:ext uri="{FF2B5EF4-FFF2-40B4-BE49-F238E27FC236}">
                <a16:creationId xmlns:a16="http://schemas.microsoft.com/office/drawing/2014/main" id="{34676564-B9C8-47BD-9A81-1D0A6456E57D}"/>
              </a:ext>
            </a:extLst>
          </p:cNvPr>
          <p:cNvSpPr>
            <a:spLocks noGrp="1"/>
          </p:cNvSpPr>
          <p:nvPr>
            <p:ph sz="half" idx="1"/>
          </p:nvPr>
        </p:nvSpPr>
        <p:spPr>
          <a:xfrm>
            <a:off x="457200" y="1642238"/>
            <a:ext cx="4038600" cy="2956037"/>
          </a:xfrm>
        </p:spPr>
        <p:txBody>
          <a:bodyPr>
            <a:normAutofit/>
          </a:bodyPr>
          <a:lstStyle/>
          <a:p>
            <a:pPr marL="0" indent="0">
              <a:lnSpc>
                <a:spcPct val="90000"/>
              </a:lnSpc>
              <a:buNone/>
            </a:pPr>
            <a:r>
              <a:rPr lang="en-US" sz="2000" i="1" dirty="0"/>
              <a:t>“I think the key to building a meaningful relationship with a professor is to just be an engaged student and reach out to the professor whenever the student is stuck on a problem or concept…Students just need to be engaged and the relationship will usually build organically from there.”</a:t>
            </a:r>
          </a:p>
        </p:txBody>
      </p:sp>
      <p:pic>
        <p:nvPicPr>
          <p:cNvPr id="8" name="Picture 7">
            <a:extLst>
              <a:ext uri="{FF2B5EF4-FFF2-40B4-BE49-F238E27FC236}">
                <a16:creationId xmlns:a16="http://schemas.microsoft.com/office/drawing/2014/main" id="{52754C7F-2775-4BE6-85C9-E6F7DF4958C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5298" b="4"/>
          <a:stretch/>
        </p:blipFill>
        <p:spPr>
          <a:xfrm>
            <a:off x="4648200" y="1642238"/>
            <a:ext cx="4038600" cy="2956037"/>
          </a:xfrm>
          <a:prstGeom prst="rect">
            <a:avLst/>
          </a:prstGeom>
          <a:noFill/>
        </p:spPr>
      </p:pic>
      <p:sp>
        <p:nvSpPr>
          <p:cNvPr id="9" name="TextBox 8">
            <a:extLst>
              <a:ext uri="{FF2B5EF4-FFF2-40B4-BE49-F238E27FC236}">
                <a16:creationId xmlns:a16="http://schemas.microsoft.com/office/drawing/2014/main" id="{973D98EC-6B1A-45F9-A68F-2123FE48982B}"/>
              </a:ext>
            </a:extLst>
          </p:cNvPr>
          <p:cNvSpPr txBox="1"/>
          <p:nvPr/>
        </p:nvSpPr>
        <p:spPr>
          <a:xfrm>
            <a:off x="6115262" y="4398220"/>
            <a:ext cx="257153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news.schoolsdo.org/2016/08/middle-class-more-likely-to-get-help-from-teach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605240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0869-5374-4C90-B885-C7E55C65858C}"/>
              </a:ext>
            </a:extLst>
          </p:cNvPr>
          <p:cNvSpPr>
            <a:spLocks noGrp="1"/>
          </p:cNvSpPr>
          <p:nvPr>
            <p:ph type="title"/>
          </p:nvPr>
        </p:nvSpPr>
        <p:spPr>
          <a:xfrm>
            <a:off x="457200" y="876010"/>
            <a:ext cx="8229600" cy="647987"/>
          </a:xfrm>
        </p:spPr>
        <p:txBody>
          <a:bodyPr anchor="ctr">
            <a:normAutofit/>
          </a:bodyPr>
          <a:lstStyle/>
          <a:p>
            <a:pPr>
              <a:lnSpc>
                <a:spcPct val="90000"/>
              </a:lnSpc>
            </a:pPr>
            <a:r>
              <a:rPr lang="en-US" sz="4000" b="0" dirty="0">
                <a:solidFill>
                  <a:schemeClr val="tx2"/>
                </a:solidFill>
              </a:rPr>
              <a:t>What About Online Classes?</a:t>
            </a:r>
          </a:p>
        </p:txBody>
      </p:sp>
      <p:sp>
        <p:nvSpPr>
          <p:cNvPr id="3" name="Content Placeholder 2">
            <a:extLst>
              <a:ext uri="{FF2B5EF4-FFF2-40B4-BE49-F238E27FC236}">
                <a16:creationId xmlns:a16="http://schemas.microsoft.com/office/drawing/2014/main" id="{588F6E2E-910B-4C86-A5F9-783317BAFF09}"/>
              </a:ext>
            </a:extLst>
          </p:cNvPr>
          <p:cNvSpPr>
            <a:spLocks noGrp="1"/>
          </p:cNvSpPr>
          <p:nvPr>
            <p:ph sz="half" idx="1"/>
          </p:nvPr>
        </p:nvSpPr>
        <p:spPr>
          <a:xfrm>
            <a:off x="457200" y="1642238"/>
            <a:ext cx="4038600" cy="2956037"/>
          </a:xfrm>
        </p:spPr>
        <p:txBody>
          <a:bodyPr>
            <a:normAutofit/>
          </a:bodyPr>
          <a:lstStyle/>
          <a:p>
            <a:pPr marL="0" indent="0">
              <a:lnSpc>
                <a:spcPct val="90000"/>
              </a:lnSpc>
              <a:buNone/>
            </a:pPr>
            <a:r>
              <a:rPr lang="en-US" sz="1500" i="1" dirty="0"/>
              <a:t>“I teach online courses, where it can be more challenging to make personal connections.  I appreciate it when students take the time to contact me either via email or phone to discuss their goals and to ask questions.  I also think it is good for students interact with me and with other students in synchronous activities (like our Bb Collaborate sessions) and asynchronous activities (including Discussion Board forums).  The more information I have about students, the better I can help support their learning goals and needs.”</a:t>
            </a:r>
          </a:p>
        </p:txBody>
      </p:sp>
      <p:pic>
        <p:nvPicPr>
          <p:cNvPr id="8" name="Picture 7" descr="A picture containing text, person, indoor, computer&#10;&#10;Description automatically generated">
            <a:extLst>
              <a:ext uri="{FF2B5EF4-FFF2-40B4-BE49-F238E27FC236}">
                <a16:creationId xmlns:a16="http://schemas.microsoft.com/office/drawing/2014/main" id="{B4530931-D3CB-45E0-BA15-DCC7E2A61A8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5" b="2412"/>
          <a:stretch/>
        </p:blipFill>
        <p:spPr>
          <a:xfrm>
            <a:off x="4648200" y="1642238"/>
            <a:ext cx="4038600" cy="2956037"/>
          </a:xfrm>
          <a:prstGeom prst="rect">
            <a:avLst/>
          </a:prstGeom>
          <a:noFill/>
        </p:spPr>
      </p:pic>
      <p:sp>
        <p:nvSpPr>
          <p:cNvPr id="9" name="TextBox 8">
            <a:extLst>
              <a:ext uri="{FF2B5EF4-FFF2-40B4-BE49-F238E27FC236}">
                <a16:creationId xmlns:a16="http://schemas.microsoft.com/office/drawing/2014/main" id="{CF8982F2-07CC-4466-973D-4E2E72DCBE73}"/>
              </a:ext>
            </a:extLst>
          </p:cNvPr>
          <p:cNvSpPr txBox="1"/>
          <p:nvPr/>
        </p:nvSpPr>
        <p:spPr>
          <a:xfrm>
            <a:off x="6129690" y="4398220"/>
            <a:ext cx="25571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lickr.com/photos/aculibrary/247241848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42755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7D64-8D98-46E7-95AD-731C7DE9FC3C}"/>
              </a:ext>
            </a:extLst>
          </p:cNvPr>
          <p:cNvSpPr>
            <a:spLocks noGrp="1"/>
          </p:cNvSpPr>
          <p:nvPr>
            <p:ph type="title"/>
          </p:nvPr>
        </p:nvSpPr>
        <p:spPr>
          <a:xfrm>
            <a:off x="457200" y="876010"/>
            <a:ext cx="8229600" cy="647987"/>
          </a:xfrm>
        </p:spPr>
        <p:txBody>
          <a:bodyPr anchor="ctr">
            <a:normAutofit/>
          </a:bodyPr>
          <a:lstStyle/>
          <a:p>
            <a:pPr>
              <a:lnSpc>
                <a:spcPct val="90000"/>
              </a:lnSpc>
            </a:pPr>
            <a:r>
              <a:rPr lang="en-US" sz="4000" b="0" dirty="0">
                <a:solidFill>
                  <a:schemeClr val="tx2"/>
                </a:solidFill>
              </a:rPr>
              <a:t>Requesting Accommodations Early</a:t>
            </a:r>
          </a:p>
        </p:txBody>
      </p:sp>
      <p:sp>
        <p:nvSpPr>
          <p:cNvPr id="3" name="Content Placeholder 2">
            <a:extLst>
              <a:ext uri="{FF2B5EF4-FFF2-40B4-BE49-F238E27FC236}">
                <a16:creationId xmlns:a16="http://schemas.microsoft.com/office/drawing/2014/main" id="{6EEDF9EB-743C-44E1-8F63-491432802AD6}"/>
              </a:ext>
            </a:extLst>
          </p:cNvPr>
          <p:cNvSpPr>
            <a:spLocks noGrp="1"/>
          </p:cNvSpPr>
          <p:nvPr>
            <p:ph sz="half" idx="1"/>
          </p:nvPr>
        </p:nvSpPr>
        <p:spPr>
          <a:xfrm>
            <a:off x="457200" y="1642238"/>
            <a:ext cx="8158294" cy="3273711"/>
          </a:xfrm>
        </p:spPr>
        <p:txBody>
          <a:bodyPr>
            <a:normAutofit/>
          </a:bodyPr>
          <a:lstStyle/>
          <a:p>
            <a:pPr>
              <a:lnSpc>
                <a:spcPct val="90000"/>
              </a:lnSpc>
            </a:pPr>
            <a:r>
              <a:rPr lang="en-US" dirty="0"/>
              <a:t>Request accommodations in the AIM portal at the </a:t>
            </a:r>
            <a:r>
              <a:rPr lang="en-US" b="1" i="1" dirty="0"/>
              <a:t>start</a:t>
            </a:r>
            <a:r>
              <a:rPr lang="en-US" dirty="0"/>
              <a:t> of semester.</a:t>
            </a:r>
          </a:p>
          <a:p>
            <a:pPr>
              <a:lnSpc>
                <a:spcPct val="90000"/>
              </a:lnSpc>
            </a:pPr>
            <a:r>
              <a:rPr lang="en-US" dirty="0"/>
              <a:t>Follow-up your requests with a conversation with each of your professors.</a:t>
            </a:r>
          </a:p>
          <a:p>
            <a:pPr lvl="1">
              <a:lnSpc>
                <a:spcPct val="90000"/>
              </a:lnSpc>
            </a:pPr>
            <a:r>
              <a:rPr lang="en-US" dirty="0"/>
              <a:t>Schedule a one-on-one meeting or call.</a:t>
            </a:r>
          </a:p>
          <a:p>
            <a:pPr lvl="1">
              <a:lnSpc>
                <a:spcPct val="90000"/>
              </a:lnSpc>
            </a:pPr>
            <a:r>
              <a:rPr lang="en-US" dirty="0"/>
              <a:t>Remember self-disclosure of diagnosis to professors is not required.</a:t>
            </a:r>
          </a:p>
          <a:p>
            <a:pPr marL="457200" lvl="1" indent="0">
              <a:lnSpc>
                <a:spcPct val="90000"/>
              </a:lnSpc>
              <a:buNone/>
            </a:pPr>
            <a:endParaRPr lang="en-US" sz="1700" dirty="0"/>
          </a:p>
          <a:p>
            <a:pPr lvl="1">
              <a:lnSpc>
                <a:spcPct val="90000"/>
              </a:lnSpc>
            </a:pPr>
            <a:endParaRPr lang="en-US" sz="1500" dirty="0"/>
          </a:p>
          <a:p>
            <a:pPr lvl="1">
              <a:lnSpc>
                <a:spcPct val="90000"/>
              </a:lnSpc>
            </a:pPr>
            <a:endParaRPr lang="en-US" sz="1500" dirty="0"/>
          </a:p>
          <a:p>
            <a:pPr lvl="1">
              <a:lnSpc>
                <a:spcPct val="90000"/>
              </a:lnSpc>
            </a:pPr>
            <a:endParaRPr lang="en-US" sz="1500" dirty="0"/>
          </a:p>
        </p:txBody>
      </p:sp>
    </p:spTree>
    <p:extLst>
      <p:ext uri="{BB962C8B-B14F-4D97-AF65-F5344CB8AC3E}">
        <p14:creationId xmlns:p14="http://schemas.microsoft.com/office/powerpoint/2010/main" val="307851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7D64-8D98-46E7-95AD-731C7DE9FC3C}"/>
              </a:ext>
            </a:extLst>
          </p:cNvPr>
          <p:cNvSpPr>
            <a:spLocks noGrp="1"/>
          </p:cNvSpPr>
          <p:nvPr>
            <p:ph type="title"/>
          </p:nvPr>
        </p:nvSpPr>
        <p:spPr/>
        <p:txBody>
          <a:bodyPr>
            <a:noAutofit/>
          </a:bodyPr>
          <a:lstStyle/>
          <a:p>
            <a:r>
              <a:rPr lang="en-US" sz="4000" dirty="0">
                <a:solidFill>
                  <a:schemeClr val="tx2"/>
                </a:solidFill>
              </a:rPr>
              <a:t>Requesting Accommodations Early</a:t>
            </a:r>
          </a:p>
        </p:txBody>
      </p:sp>
      <p:sp>
        <p:nvSpPr>
          <p:cNvPr id="3" name="Content Placeholder 2">
            <a:extLst>
              <a:ext uri="{FF2B5EF4-FFF2-40B4-BE49-F238E27FC236}">
                <a16:creationId xmlns:a16="http://schemas.microsoft.com/office/drawing/2014/main" id="{6EEDF9EB-743C-44E1-8F63-491432802AD6}"/>
              </a:ext>
            </a:extLst>
          </p:cNvPr>
          <p:cNvSpPr>
            <a:spLocks noGrp="1"/>
          </p:cNvSpPr>
          <p:nvPr>
            <p:ph idx="1"/>
          </p:nvPr>
        </p:nvSpPr>
        <p:spPr>
          <a:xfrm>
            <a:off x="457200" y="1760481"/>
            <a:ext cx="8229600" cy="3254864"/>
          </a:xfrm>
        </p:spPr>
        <p:txBody>
          <a:bodyPr>
            <a:normAutofit fontScale="55000" lnSpcReduction="20000"/>
          </a:bodyPr>
          <a:lstStyle/>
          <a:p>
            <a:pPr marL="0" indent="0">
              <a:buNone/>
            </a:pPr>
            <a:r>
              <a:rPr lang="en-US" sz="3300" dirty="0"/>
              <a:t>During your conversations with your professors:</a:t>
            </a:r>
          </a:p>
          <a:p>
            <a:pPr marL="0" indent="0">
              <a:buNone/>
            </a:pPr>
            <a:endParaRPr lang="en-US" sz="3300" dirty="0"/>
          </a:p>
          <a:p>
            <a:r>
              <a:rPr lang="en-US" sz="3300" dirty="0"/>
              <a:t>Focus on implementation of accommodations.</a:t>
            </a:r>
          </a:p>
          <a:p>
            <a:pPr lvl="1"/>
            <a:r>
              <a:rPr lang="en-US" sz="2900" i="1" dirty="0"/>
              <a:t>“I’m a student who is registered with the OAS and has been approved for extended time on testing.  How do you implement extended time on tests in your course?”</a:t>
            </a:r>
          </a:p>
          <a:p>
            <a:pPr lvl="2"/>
            <a:r>
              <a:rPr lang="en-US" sz="2500" dirty="0"/>
              <a:t>Examples: Honor Lock, Zoom Proctoring, testing at the OAS center</a:t>
            </a:r>
          </a:p>
          <a:p>
            <a:pPr marL="457200" lvl="1" indent="0">
              <a:buNone/>
            </a:pPr>
            <a:endParaRPr lang="en-US" sz="2900" i="1" dirty="0"/>
          </a:p>
          <a:p>
            <a:r>
              <a:rPr lang="en-US" sz="3300" dirty="0"/>
              <a:t>Negotiate limitations of accommodations.</a:t>
            </a:r>
          </a:p>
          <a:p>
            <a:pPr lvl="1"/>
            <a:r>
              <a:rPr lang="en-US" sz="2900" i="1" dirty="0"/>
              <a:t>“When my disability-related symptoms flare-up, I might need to use my approved accommodation of taking a break during class.  What are some of the limitations of taking breaks in your class?”</a:t>
            </a:r>
          </a:p>
          <a:p>
            <a:pPr lvl="2"/>
            <a:r>
              <a:rPr lang="en-US" sz="2900" dirty="0"/>
              <a:t>Examples: safe times, missed material, number of </a:t>
            </a:r>
            <a:r>
              <a:rPr lang="en-US" sz="2900" i="1" dirty="0"/>
              <a:t>reasonable</a:t>
            </a:r>
            <a:r>
              <a:rPr lang="en-US" sz="2900" dirty="0"/>
              <a:t> breaks</a:t>
            </a:r>
          </a:p>
          <a:p>
            <a:endParaRPr lang="en-US" sz="3300" i="1" dirty="0"/>
          </a:p>
          <a:p>
            <a:pPr marL="0" indent="0">
              <a:buNone/>
            </a:pPr>
            <a:endParaRPr lang="en-US" i="1"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957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7D64-8D98-46E7-95AD-731C7DE9FC3C}"/>
              </a:ext>
            </a:extLst>
          </p:cNvPr>
          <p:cNvSpPr>
            <a:spLocks noGrp="1"/>
          </p:cNvSpPr>
          <p:nvPr>
            <p:ph type="title"/>
          </p:nvPr>
        </p:nvSpPr>
        <p:spPr/>
        <p:txBody>
          <a:bodyPr>
            <a:noAutofit/>
          </a:bodyPr>
          <a:lstStyle/>
          <a:p>
            <a:r>
              <a:rPr lang="en-US" sz="4000" dirty="0">
                <a:solidFill>
                  <a:schemeClr val="tx2"/>
                </a:solidFill>
              </a:rPr>
              <a:t>Requesting Accommodations Early</a:t>
            </a:r>
          </a:p>
        </p:txBody>
      </p:sp>
      <p:sp>
        <p:nvSpPr>
          <p:cNvPr id="3" name="Content Placeholder 2">
            <a:extLst>
              <a:ext uri="{FF2B5EF4-FFF2-40B4-BE49-F238E27FC236}">
                <a16:creationId xmlns:a16="http://schemas.microsoft.com/office/drawing/2014/main" id="{6EEDF9EB-743C-44E1-8F63-491432802AD6}"/>
              </a:ext>
            </a:extLst>
          </p:cNvPr>
          <p:cNvSpPr>
            <a:spLocks noGrp="1"/>
          </p:cNvSpPr>
          <p:nvPr>
            <p:ph idx="1"/>
          </p:nvPr>
        </p:nvSpPr>
        <p:spPr>
          <a:xfrm>
            <a:off x="457200" y="1760481"/>
            <a:ext cx="8229600" cy="3254864"/>
          </a:xfrm>
        </p:spPr>
        <p:txBody>
          <a:bodyPr>
            <a:normAutofit fontScale="85000" lnSpcReduction="20000"/>
          </a:bodyPr>
          <a:lstStyle/>
          <a:p>
            <a:r>
              <a:rPr lang="en-US" dirty="0"/>
              <a:t>Reach out to your professor </a:t>
            </a:r>
            <a:r>
              <a:rPr lang="en-US" b="1" dirty="0"/>
              <a:t>as soon as possible </a:t>
            </a:r>
            <a:r>
              <a:rPr lang="en-US" dirty="0"/>
              <a:t>when you have a concern or a flare-up of disability-related symptoms that will impact your work or attendance.</a:t>
            </a:r>
          </a:p>
          <a:p>
            <a:pPr marL="0" indent="0">
              <a:buNone/>
            </a:pPr>
            <a:endParaRPr lang="en-US" sz="2900" dirty="0"/>
          </a:p>
          <a:p>
            <a:r>
              <a:rPr lang="en-US" sz="3300" dirty="0"/>
              <a:t>If you’re unable to contact your professor when you have a flare-up of symptoms or you’re unable to resolve a concern with your professor, contact the OAS.</a:t>
            </a:r>
          </a:p>
          <a:p>
            <a:pPr marL="0" indent="0">
              <a:buNone/>
            </a:pPr>
            <a:endParaRPr lang="en-US" i="1"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99194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E425-3D5A-443F-B751-4DE060A33AE1}"/>
              </a:ext>
            </a:extLst>
          </p:cNvPr>
          <p:cNvSpPr>
            <a:spLocks noGrp="1"/>
          </p:cNvSpPr>
          <p:nvPr>
            <p:ph type="title"/>
          </p:nvPr>
        </p:nvSpPr>
        <p:spPr/>
        <p:txBody>
          <a:bodyPr>
            <a:normAutofit fontScale="90000"/>
          </a:bodyPr>
          <a:lstStyle/>
          <a:p>
            <a:r>
              <a:rPr lang="en-US" dirty="0">
                <a:solidFill>
                  <a:schemeClr val="tx2"/>
                </a:solidFill>
              </a:rPr>
              <a:t>FSU Staff Survey</a:t>
            </a:r>
          </a:p>
        </p:txBody>
      </p:sp>
      <p:sp>
        <p:nvSpPr>
          <p:cNvPr id="3" name="Content Placeholder 2">
            <a:extLst>
              <a:ext uri="{FF2B5EF4-FFF2-40B4-BE49-F238E27FC236}">
                <a16:creationId xmlns:a16="http://schemas.microsoft.com/office/drawing/2014/main" id="{6A58F399-40B9-4B5F-838A-CCE27F0040E3}"/>
              </a:ext>
            </a:extLst>
          </p:cNvPr>
          <p:cNvSpPr>
            <a:spLocks noGrp="1"/>
          </p:cNvSpPr>
          <p:nvPr>
            <p:ph idx="1"/>
          </p:nvPr>
        </p:nvSpPr>
        <p:spPr>
          <a:xfrm>
            <a:off x="457199" y="1760481"/>
            <a:ext cx="8342851" cy="3289691"/>
          </a:xfrm>
        </p:spPr>
        <p:txBody>
          <a:bodyPr>
            <a:normAutofit fontScale="85000" lnSpcReduction="10000"/>
          </a:bodyPr>
          <a:lstStyle/>
          <a:p>
            <a:r>
              <a:rPr lang="en-US" dirty="0"/>
              <a:t>Survey of </a:t>
            </a:r>
            <a:r>
              <a:rPr lang="en-US" i="1" dirty="0"/>
              <a:t>45</a:t>
            </a:r>
            <a:r>
              <a:rPr lang="en-US" dirty="0"/>
              <a:t> FSU Division of Student Affairs staff members conducted in Spring/Summer 2021</a:t>
            </a:r>
          </a:p>
          <a:p>
            <a:r>
              <a:rPr lang="en-US" dirty="0"/>
              <a:t>Asked staff to rate 11 relationship-building practices as </a:t>
            </a:r>
            <a:r>
              <a:rPr lang="en-US" i="1" dirty="0"/>
              <a:t>not at all important</a:t>
            </a:r>
            <a:r>
              <a:rPr lang="en-US" dirty="0"/>
              <a:t>, </a:t>
            </a:r>
            <a:r>
              <a:rPr lang="en-US" i="1" dirty="0"/>
              <a:t>slightly important</a:t>
            </a:r>
            <a:r>
              <a:rPr lang="en-US" dirty="0"/>
              <a:t>, </a:t>
            </a:r>
            <a:r>
              <a:rPr lang="en-US" i="1" dirty="0"/>
              <a:t>moderately important</a:t>
            </a:r>
            <a:r>
              <a:rPr lang="en-US" dirty="0"/>
              <a:t>, </a:t>
            </a:r>
            <a:r>
              <a:rPr lang="en-US" i="1" dirty="0"/>
              <a:t>very important</a:t>
            </a:r>
            <a:r>
              <a:rPr lang="en-US" dirty="0"/>
              <a:t> and </a:t>
            </a:r>
            <a:r>
              <a:rPr lang="en-US" i="1" dirty="0"/>
              <a:t>extremely important</a:t>
            </a:r>
          </a:p>
          <a:p>
            <a:r>
              <a:rPr lang="en-US" dirty="0"/>
              <a:t>Asked staff to note any other practices they thought would be helpful</a:t>
            </a:r>
          </a:p>
          <a:p>
            <a:endParaRPr lang="en-US" dirty="0"/>
          </a:p>
        </p:txBody>
      </p:sp>
    </p:spTree>
    <p:extLst>
      <p:ext uri="{BB962C8B-B14F-4D97-AF65-F5344CB8AC3E}">
        <p14:creationId xmlns:p14="http://schemas.microsoft.com/office/powerpoint/2010/main" val="272872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0749-CC63-4DF3-BB6C-8753F71CCD44}"/>
              </a:ext>
            </a:extLst>
          </p:cNvPr>
          <p:cNvSpPr>
            <a:spLocks noGrp="1"/>
          </p:cNvSpPr>
          <p:nvPr>
            <p:ph type="title"/>
          </p:nvPr>
        </p:nvSpPr>
        <p:spPr>
          <a:xfrm>
            <a:off x="457200" y="509095"/>
            <a:ext cx="8229600" cy="729154"/>
          </a:xfrm>
        </p:spPr>
        <p:txBody>
          <a:bodyPr>
            <a:normAutofit/>
          </a:bodyPr>
          <a:lstStyle/>
          <a:p>
            <a:r>
              <a:rPr lang="en-US" sz="2400" dirty="0">
                <a:solidFill>
                  <a:schemeClr val="tx2"/>
                </a:solidFill>
              </a:rPr>
              <a:t>Results</a:t>
            </a:r>
          </a:p>
        </p:txBody>
      </p:sp>
      <p:graphicFrame>
        <p:nvGraphicFramePr>
          <p:cNvPr id="6" name="Content Placeholder 5">
            <a:extLst>
              <a:ext uri="{FF2B5EF4-FFF2-40B4-BE49-F238E27FC236}">
                <a16:creationId xmlns:a16="http://schemas.microsoft.com/office/drawing/2014/main" id="{FB076FAC-5966-46E6-8E8B-BF538F27A1E0}"/>
              </a:ext>
            </a:extLst>
          </p:cNvPr>
          <p:cNvGraphicFramePr>
            <a:graphicFrameLocks noGrp="1"/>
          </p:cNvGraphicFramePr>
          <p:nvPr>
            <p:ph idx="1"/>
            <p:extLst>
              <p:ext uri="{D42A27DB-BD31-4B8C-83A1-F6EECF244321}">
                <p14:modId xmlns:p14="http://schemas.microsoft.com/office/powerpoint/2010/main" val="496902128"/>
              </p:ext>
            </p:extLst>
          </p:nvPr>
        </p:nvGraphicFramePr>
        <p:xfrm>
          <a:off x="135534" y="1006571"/>
          <a:ext cx="8872931" cy="4066416"/>
        </p:xfrm>
        <a:graphic>
          <a:graphicData uri="http://schemas.openxmlformats.org/drawingml/2006/table">
            <a:tbl>
              <a:tblPr firstRow="1" firstCol="1" bandRow="1">
                <a:tableStyleId>{5C22544A-7EE6-4342-B048-85BDC9FD1C3A}</a:tableStyleId>
              </a:tblPr>
              <a:tblGrid>
                <a:gridCol w="5033685">
                  <a:extLst>
                    <a:ext uri="{9D8B030D-6E8A-4147-A177-3AD203B41FA5}">
                      <a16:colId xmlns:a16="http://schemas.microsoft.com/office/drawing/2014/main" val="3266228014"/>
                    </a:ext>
                  </a:extLst>
                </a:gridCol>
                <a:gridCol w="3839246">
                  <a:extLst>
                    <a:ext uri="{9D8B030D-6E8A-4147-A177-3AD203B41FA5}">
                      <a16:colId xmlns:a16="http://schemas.microsoft.com/office/drawing/2014/main" val="376381689"/>
                    </a:ext>
                  </a:extLst>
                </a:gridCol>
              </a:tblGrid>
              <a:tr h="179908">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Practice</a:t>
                      </a: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Percent Rated as Very Important or Extremely Important</a:t>
                      </a:r>
                    </a:p>
                  </a:txBody>
                  <a:tcPr marL="56249" marR="56249" marT="0" marB="0" anchor="ctr"/>
                </a:tc>
                <a:extLst>
                  <a:ext uri="{0D108BD9-81ED-4DB2-BD59-A6C34878D82A}">
                    <a16:rowId xmlns:a16="http://schemas.microsoft.com/office/drawing/2014/main" val="337185088"/>
                  </a:ext>
                </a:extLst>
              </a:tr>
              <a:tr h="370205">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highlight>
                            <a:srgbClr val="FF00FF"/>
                          </a:highlight>
                          <a:latin typeface="+mn-lt"/>
                        </a:rPr>
                        <a:t>Asking for help when needed </a:t>
                      </a: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highlight>
                            <a:srgbClr val="FF00FF"/>
                          </a:highlight>
                          <a:latin typeface="+mn-lt"/>
                          <a:ea typeface="Calibri" panose="020F0502020204030204" pitchFamily="34" charset="0"/>
                          <a:cs typeface="Calibri" panose="020F0502020204030204" pitchFamily="34" charset="0"/>
                        </a:rPr>
                        <a:t>100</a:t>
                      </a:r>
                    </a:p>
                  </a:txBody>
                  <a:tcPr marL="56249" marR="56249" marT="0" marB="0" anchor="ctr"/>
                </a:tc>
                <a:extLst>
                  <a:ext uri="{0D108BD9-81ED-4DB2-BD59-A6C34878D82A}">
                    <a16:rowId xmlns:a16="http://schemas.microsoft.com/office/drawing/2014/main" val="3034478208"/>
                  </a:ext>
                </a:extLst>
              </a:tr>
              <a:tr h="370205">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highlight>
                            <a:srgbClr val="FF00FF"/>
                          </a:highlight>
                          <a:latin typeface="+mn-lt"/>
                        </a:rPr>
                        <a:t>Being polite in your correspondence </a:t>
                      </a:r>
                      <a:endParaRPr lang="en-US" sz="1400" b="1" dirty="0">
                        <a:solidFill>
                          <a:schemeClr val="tx1"/>
                        </a:solidFill>
                        <a:effectLst/>
                        <a:highlight>
                          <a:srgbClr val="FF00FF"/>
                        </a:highlight>
                        <a:latin typeface="+mn-lt"/>
                        <a:ea typeface="Calibri" panose="020F0502020204030204" pitchFamily="34" charset="0"/>
                        <a:cs typeface="Calibri" panose="020F0502020204030204" pitchFamily="34" charset="0"/>
                      </a:endParaRPr>
                    </a:p>
                    <a:p>
                      <a:pPr marL="0" marR="0" algn="l">
                        <a:lnSpc>
                          <a:spcPct val="115000"/>
                        </a:lnSpc>
                        <a:spcBef>
                          <a:spcPts val="0"/>
                        </a:spcBef>
                        <a:spcAft>
                          <a:spcPts val="0"/>
                        </a:spcAft>
                      </a:pPr>
                      <a:endParaRPr lang="en-US" sz="1400" b="1" dirty="0">
                        <a:solidFill>
                          <a:schemeClr val="tx1"/>
                        </a:solidFill>
                        <a:effectLst/>
                        <a:highlight>
                          <a:srgbClr val="FF00FF"/>
                        </a:highlight>
                        <a:latin typeface="+mn-lt"/>
                      </a:endParaRP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highlight>
                            <a:srgbClr val="FF00FF"/>
                          </a:highlight>
                          <a:latin typeface="+mn-lt"/>
                          <a:ea typeface="Calibri" panose="020F0502020204030204" pitchFamily="34" charset="0"/>
                          <a:cs typeface="Calibri" panose="020F0502020204030204" pitchFamily="34" charset="0"/>
                        </a:rPr>
                        <a:t>85</a:t>
                      </a:r>
                    </a:p>
                  </a:txBody>
                  <a:tcPr marL="56249" marR="56249" marT="0" marB="0" anchor="ctr"/>
                </a:tc>
                <a:extLst>
                  <a:ext uri="{0D108BD9-81ED-4DB2-BD59-A6C34878D82A}">
                    <a16:rowId xmlns:a16="http://schemas.microsoft.com/office/drawing/2014/main" val="4015159211"/>
                  </a:ext>
                </a:extLst>
              </a:tr>
              <a:tr h="370205">
                <a:tc>
                  <a:txBody>
                    <a:bodyPr/>
                    <a:lstStyle/>
                    <a:p>
                      <a:pPr marL="0" marR="0" algn="l">
                        <a:lnSpc>
                          <a:spcPct val="115000"/>
                        </a:lnSpc>
                        <a:spcBef>
                          <a:spcPts val="0"/>
                        </a:spcBef>
                        <a:spcAft>
                          <a:spcPts val="0"/>
                        </a:spcAft>
                      </a:pPr>
                      <a:r>
                        <a:rPr lang="en-US" sz="1400" b="1" dirty="0">
                          <a:solidFill>
                            <a:schemeClr val="tx1"/>
                          </a:solidFill>
                          <a:effectLst/>
                          <a:highlight>
                            <a:srgbClr val="FF00FF"/>
                          </a:highlight>
                          <a:latin typeface="+mn-lt"/>
                        </a:rPr>
                        <a:t>Completing required forms in a timely manner </a:t>
                      </a:r>
                      <a:endParaRPr lang="en-US" sz="1400" b="1" dirty="0">
                        <a:solidFill>
                          <a:schemeClr val="tx1"/>
                        </a:solidFill>
                        <a:effectLst/>
                        <a:highlight>
                          <a:srgbClr val="FF00FF"/>
                        </a:highlight>
                        <a:latin typeface="+mn-lt"/>
                        <a:ea typeface="Calibri" panose="020F0502020204030204" pitchFamily="34" charset="0"/>
                        <a:cs typeface="Calibri" panose="020F0502020204030204" pitchFamily="34" charset="0"/>
                      </a:endParaRP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highlight>
                            <a:srgbClr val="FF00FF"/>
                          </a:highlight>
                          <a:latin typeface="+mn-lt"/>
                          <a:ea typeface="Calibri" panose="020F0502020204030204" pitchFamily="34" charset="0"/>
                          <a:cs typeface="Calibri" panose="020F0502020204030204" pitchFamily="34" charset="0"/>
                        </a:rPr>
                        <a:t>82</a:t>
                      </a:r>
                    </a:p>
                  </a:txBody>
                  <a:tcPr marL="56249" marR="56249" marT="0" marB="0" anchor="ctr"/>
                </a:tc>
                <a:extLst>
                  <a:ext uri="{0D108BD9-81ED-4DB2-BD59-A6C34878D82A}">
                    <a16:rowId xmlns:a16="http://schemas.microsoft.com/office/drawing/2014/main" val="323853878"/>
                  </a:ext>
                </a:extLst>
              </a:tr>
              <a:tr h="370205">
                <a:tc>
                  <a:txBody>
                    <a:bodyPr/>
                    <a:lstStyle/>
                    <a:p>
                      <a:pPr marL="0" marR="0" algn="l">
                        <a:lnSpc>
                          <a:spcPct val="115000"/>
                        </a:lnSpc>
                        <a:spcBef>
                          <a:spcPts val="0"/>
                        </a:spcBef>
                        <a:spcAft>
                          <a:spcPts val="0"/>
                        </a:spcAft>
                      </a:pPr>
                      <a:r>
                        <a:rPr lang="en-US" sz="1400" b="1" dirty="0">
                          <a:solidFill>
                            <a:schemeClr val="tx1"/>
                          </a:solidFill>
                          <a:effectLst/>
                          <a:latin typeface="+mn-lt"/>
                        </a:rPr>
                        <a:t>Introducing yourself at the start of the semester </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80</a:t>
                      </a:r>
                    </a:p>
                  </a:txBody>
                  <a:tcPr marL="56249" marR="56249" marT="0" marB="0" anchor="ctr"/>
                </a:tc>
                <a:extLst>
                  <a:ext uri="{0D108BD9-81ED-4DB2-BD59-A6C34878D82A}">
                    <a16:rowId xmlns:a16="http://schemas.microsoft.com/office/drawing/2014/main" val="1959277488"/>
                  </a:ext>
                </a:extLst>
              </a:tr>
              <a:tr h="370205">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latin typeface="+mn-lt"/>
                        </a:rPr>
                        <a:t>Communicating regularly </a:t>
                      </a: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77</a:t>
                      </a:r>
                    </a:p>
                  </a:txBody>
                  <a:tcPr marL="56249" marR="56249" marT="0" marB="0" anchor="ctr"/>
                </a:tc>
                <a:extLst>
                  <a:ext uri="{0D108BD9-81ED-4DB2-BD59-A6C34878D82A}">
                    <a16:rowId xmlns:a16="http://schemas.microsoft.com/office/drawing/2014/main" val="898877363"/>
                  </a:ext>
                </a:extLst>
              </a:tr>
              <a:tr h="179908">
                <a:tc>
                  <a:txBody>
                    <a:bodyPr/>
                    <a:lstStyle/>
                    <a:p>
                      <a:pPr marL="0" marR="0" algn="l">
                        <a:lnSpc>
                          <a:spcPct val="115000"/>
                        </a:lnSpc>
                        <a:spcBef>
                          <a:spcPts val="0"/>
                        </a:spcBef>
                        <a:spcAft>
                          <a:spcPts val="0"/>
                        </a:spcAft>
                      </a:pPr>
                      <a:r>
                        <a:rPr lang="en-US" sz="1400" b="1" dirty="0">
                          <a:solidFill>
                            <a:schemeClr val="tx1"/>
                          </a:solidFill>
                          <a:effectLst/>
                          <a:latin typeface="+mn-lt"/>
                        </a:rPr>
                        <a:t>Requesting services early </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76</a:t>
                      </a:r>
                    </a:p>
                  </a:txBody>
                  <a:tcPr marL="56249" marR="56249" marT="0" marB="0" anchor="ctr"/>
                </a:tc>
                <a:extLst>
                  <a:ext uri="{0D108BD9-81ED-4DB2-BD59-A6C34878D82A}">
                    <a16:rowId xmlns:a16="http://schemas.microsoft.com/office/drawing/2014/main" val="1151150108"/>
                  </a:ext>
                </a:extLst>
              </a:tr>
              <a:tr h="179908">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latin typeface="+mn-lt"/>
                        </a:rPr>
                        <a:t>Talking to the staff about your goals </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74</a:t>
                      </a:r>
                    </a:p>
                  </a:txBody>
                  <a:tcPr marL="56249" marR="56249" marT="0" marB="0" anchor="ctr"/>
                </a:tc>
                <a:extLst>
                  <a:ext uri="{0D108BD9-81ED-4DB2-BD59-A6C34878D82A}">
                    <a16:rowId xmlns:a16="http://schemas.microsoft.com/office/drawing/2014/main" val="4055485449"/>
                  </a:ext>
                </a:extLst>
              </a:tr>
              <a:tr h="179908">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latin typeface="+mn-lt"/>
                        </a:rPr>
                        <a:t>Saying thank you </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62</a:t>
                      </a:r>
                    </a:p>
                  </a:txBody>
                  <a:tcPr marL="56249" marR="56249" marT="0" marB="0" anchor="ctr"/>
                </a:tc>
                <a:extLst>
                  <a:ext uri="{0D108BD9-81ED-4DB2-BD59-A6C34878D82A}">
                    <a16:rowId xmlns:a16="http://schemas.microsoft.com/office/drawing/2014/main" val="2019118712"/>
                  </a:ext>
                </a:extLst>
              </a:tr>
              <a:tr h="179908">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latin typeface="+mn-lt"/>
                        </a:rPr>
                        <a:t>Attending informational sessions provided by the department </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53</a:t>
                      </a:r>
                    </a:p>
                  </a:txBody>
                  <a:tcPr marL="56249" marR="56249" marT="0" marB="0" anchor="ctr"/>
                </a:tc>
                <a:extLst>
                  <a:ext uri="{0D108BD9-81ED-4DB2-BD59-A6C34878D82A}">
                    <a16:rowId xmlns:a16="http://schemas.microsoft.com/office/drawing/2014/main" val="241198458"/>
                  </a:ext>
                </a:extLst>
              </a:tr>
              <a:tr h="370205">
                <a:tc>
                  <a:txBody>
                    <a:bodyPr/>
                    <a:lstStyle/>
                    <a:p>
                      <a:pPr marL="0" marR="0" algn="l">
                        <a:lnSpc>
                          <a:spcPct val="115000"/>
                        </a:lnSpc>
                        <a:spcBef>
                          <a:spcPts val="0"/>
                        </a:spcBef>
                        <a:spcAft>
                          <a:spcPts val="0"/>
                        </a:spcAft>
                      </a:pPr>
                      <a:r>
                        <a:rPr lang="en-US" sz="1400" b="1" dirty="0">
                          <a:solidFill>
                            <a:schemeClr val="tx1"/>
                          </a:solidFill>
                          <a:effectLst/>
                          <a:latin typeface="+mn-lt"/>
                        </a:rPr>
                        <a:t>Calling the staff by their preferred title </a:t>
                      </a:r>
                      <a:endParaRPr lang="en-US" sz="1400" b="1" dirty="0">
                        <a:solidFill>
                          <a:schemeClr val="tx1"/>
                        </a:solidFill>
                        <a:effectLst/>
                        <a:latin typeface="+mn-lt"/>
                        <a:ea typeface="Calibri" panose="020F0502020204030204" pitchFamily="34" charset="0"/>
                        <a:cs typeface="Calibri" panose="020F0502020204030204" pitchFamily="34" charset="0"/>
                      </a:endParaRP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47</a:t>
                      </a:r>
                    </a:p>
                  </a:txBody>
                  <a:tcPr marL="56249" marR="56249" marT="0" marB="0" anchor="ctr"/>
                </a:tc>
                <a:extLst>
                  <a:ext uri="{0D108BD9-81ED-4DB2-BD59-A6C34878D82A}">
                    <a16:rowId xmlns:a16="http://schemas.microsoft.com/office/drawing/2014/main" val="1127323578"/>
                  </a:ext>
                </a:extLst>
              </a:tr>
              <a:tr h="370205">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latin typeface="+mn-lt"/>
                        </a:rPr>
                        <a:t>Reviewing the department's website </a:t>
                      </a:r>
                    </a:p>
                  </a:txBody>
                  <a:tcPr marL="56249" marR="5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44</a:t>
                      </a:r>
                    </a:p>
                  </a:txBody>
                  <a:tcPr marL="56249" marR="56249" marT="0" marB="0" anchor="ctr"/>
                </a:tc>
                <a:extLst>
                  <a:ext uri="{0D108BD9-81ED-4DB2-BD59-A6C34878D82A}">
                    <a16:rowId xmlns:a16="http://schemas.microsoft.com/office/drawing/2014/main" val="2815072360"/>
                  </a:ext>
                </a:extLst>
              </a:tr>
            </a:tbl>
          </a:graphicData>
        </a:graphic>
      </p:graphicFrame>
    </p:spTree>
    <p:extLst>
      <p:ext uri="{BB962C8B-B14F-4D97-AF65-F5344CB8AC3E}">
        <p14:creationId xmlns:p14="http://schemas.microsoft.com/office/powerpoint/2010/main" val="283367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1B6C-8427-4444-AE00-4081450A6C6C}"/>
              </a:ext>
            </a:extLst>
          </p:cNvPr>
          <p:cNvSpPr>
            <a:spLocks noGrp="1"/>
          </p:cNvSpPr>
          <p:nvPr>
            <p:ph type="title"/>
          </p:nvPr>
        </p:nvSpPr>
        <p:spPr/>
        <p:txBody>
          <a:bodyPr>
            <a:normAutofit fontScale="90000"/>
          </a:bodyPr>
          <a:lstStyle/>
          <a:p>
            <a:r>
              <a:rPr lang="en-US" dirty="0">
                <a:solidFill>
                  <a:schemeClr val="tx2"/>
                </a:solidFill>
              </a:rPr>
              <a:t>Asking For Help When Needed</a:t>
            </a:r>
          </a:p>
        </p:txBody>
      </p:sp>
      <p:sp>
        <p:nvSpPr>
          <p:cNvPr id="3" name="Content Placeholder 2">
            <a:extLst>
              <a:ext uri="{FF2B5EF4-FFF2-40B4-BE49-F238E27FC236}">
                <a16:creationId xmlns:a16="http://schemas.microsoft.com/office/drawing/2014/main" id="{3E01AE7C-46C4-5B43-AE55-09AFE161F196}"/>
              </a:ext>
            </a:extLst>
          </p:cNvPr>
          <p:cNvSpPr>
            <a:spLocks noGrp="1"/>
          </p:cNvSpPr>
          <p:nvPr>
            <p:ph idx="1"/>
          </p:nvPr>
        </p:nvSpPr>
        <p:spPr>
          <a:xfrm>
            <a:off x="259883" y="1602826"/>
            <a:ext cx="8426918" cy="3238681"/>
          </a:xfrm>
        </p:spPr>
        <p:txBody>
          <a:bodyPr>
            <a:noAutofit/>
          </a:bodyPr>
          <a:lstStyle/>
          <a:p>
            <a:r>
              <a:rPr lang="en-US" sz="2000" dirty="0"/>
              <a:t>Reach out to campus support staff </a:t>
            </a:r>
            <a:r>
              <a:rPr lang="en-US" sz="2000" b="1" i="1" dirty="0"/>
              <a:t>as soon as possible </a:t>
            </a:r>
            <a:r>
              <a:rPr lang="en-US" sz="2000" dirty="0"/>
              <a:t>when you have a concern that:</a:t>
            </a:r>
          </a:p>
          <a:p>
            <a:pPr lvl="1"/>
            <a:r>
              <a:rPr lang="en-US" sz="1800" dirty="0"/>
              <a:t>Is not resolved after meeting with professor</a:t>
            </a:r>
          </a:p>
          <a:p>
            <a:pPr lvl="1"/>
            <a:r>
              <a:rPr lang="en-US" sz="1800" dirty="0"/>
              <a:t>Impacts you across classes (e.g. difficulty managing time, injury or death in the family)</a:t>
            </a:r>
          </a:p>
          <a:p>
            <a:pPr lvl="1"/>
            <a:r>
              <a:rPr lang="en-US" sz="1800" dirty="0"/>
              <a:t>Impacts your ability to complete a course or the semester (e.g. medical or mental health)</a:t>
            </a:r>
          </a:p>
          <a:p>
            <a:pPr lvl="1"/>
            <a:r>
              <a:rPr lang="en-US" sz="1800" dirty="0"/>
              <a:t>Involves hazing or being the victim of a crime</a:t>
            </a:r>
          </a:p>
          <a:p>
            <a:r>
              <a:rPr lang="en-US" sz="2000" dirty="0"/>
              <a:t>If you’re not sure who to reach out to, start with the OAS.</a:t>
            </a:r>
          </a:p>
        </p:txBody>
      </p:sp>
    </p:spTree>
    <p:extLst>
      <p:ext uri="{BB962C8B-B14F-4D97-AF65-F5344CB8AC3E}">
        <p14:creationId xmlns:p14="http://schemas.microsoft.com/office/powerpoint/2010/main" val="126984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B70C-BFAE-4176-879F-CF441C625B1C}"/>
              </a:ext>
            </a:extLst>
          </p:cNvPr>
          <p:cNvSpPr>
            <a:spLocks noGrp="1"/>
          </p:cNvSpPr>
          <p:nvPr>
            <p:ph type="title"/>
          </p:nvPr>
        </p:nvSpPr>
        <p:spPr/>
        <p:txBody>
          <a:bodyPr>
            <a:normAutofit fontScale="90000"/>
          </a:bodyPr>
          <a:lstStyle/>
          <a:p>
            <a:r>
              <a:rPr lang="en-US" dirty="0">
                <a:solidFill>
                  <a:schemeClr val="tx2"/>
                </a:solidFill>
              </a:rPr>
              <a:t>In Their Own Words</a:t>
            </a:r>
          </a:p>
        </p:txBody>
      </p:sp>
      <p:sp>
        <p:nvSpPr>
          <p:cNvPr id="3" name="Content Placeholder 2">
            <a:extLst>
              <a:ext uri="{FF2B5EF4-FFF2-40B4-BE49-F238E27FC236}">
                <a16:creationId xmlns:a16="http://schemas.microsoft.com/office/drawing/2014/main" id="{0CA7BE3C-410B-408E-9030-99838731CC03}"/>
              </a:ext>
            </a:extLst>
          </p:cNvPr>
          <p:cNvSpPr>
            <a:spLocks noGrp="1"/>
          </p:cNvSpPr>
          <p:nvPr>
            <p:ph idx="1"/>
          </p:nvPr>
        </p:nvSpPr>
        <p:spPr/>
        <p:txBody>
          <a:bodyPr/>
          <a:lstStyle/>
          <a:p>
            <a:pPr marL="0" indent="0">
              <a:buNone/>
            </a:pPr>
            <a:r>
              <a:rPr lang="en-US" i="1" dirty="0"/>
              <a:t>“I think reaching out for help and utilizing our resources is most important. That way we can operate on a level of familiarity with our students when they come back again for help or advice.”</a:t>
            </a:r>
          </a:p>
        </p:txBody>
      </p:sp>
    </p:spTree>
    <p:extLst>
      <p:ext uri="{BB962C8B-B14F-4D97-AF65-F5344CB8AC3E}">
        <p14:creationId xmlns:p14="http://schemas.microsoft.com/office/powerpoint/2010/main" val="6769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2E11-CCE4-4995-BDBD-E75062B65876}"/>
              </a:ext>
            </a:extLst>
          </p:cNvPr>
          <p:cNvSpPr>
            <a:spLocks noGrp="1"/>
          </p:cNvSpPr>
          <p:nvPr>
            <p:ph type="title"/>
          </p:nvPr>
        </p:nvSpPr>
        <p:spPr>
          <a:xfrm>
            <a:off x="457200" y="876010"/>
            <a:ext cx="8229600" cy="647987"/>
          </a:xfrm>
        </p:spPr>
        <p:txBody>
          <a:bodyPr anchor="ctr">
            <a:normAutofit fontScale="90000"/>
          </a:bodyPr>
          <a:lstStyle/>
          <a:p>
            <a:pPr>
              <a:lnSpc>
                <a:spcPct val="90000"/>
              </a:lnSpc>
            </a:pPr>
            <a:r>
              <a:rPr lang="en-US" sz="4000" b="0" dirty="0">
                <a:solidFill>
                  <a:schemeClr val="tx2"/>
                </a:solidFill>
              </a:rPr>
              <a:t>Differences in High School and College</a:t>
            </a:r>
          </a:p>
        </p:txBody>
      </p:sp>
      <p:pic>
        <p:nvPicPr>
          <p:cNvPr id="5" name="Picture 4" descr="A picture containing building, outdoor, mountain, city&#10;&#10;Description automatically generated">
            <a:extLst>
              <a:ext uri="{FF2B5EF4-FFF2-40B4-BE49-F238E27FC236}">
                <a16:creationId xmlns:a16="http://schemas.microsoft.com/office/drawing/2014/main" id="{44482EBE-96AE-46D3-A4CA-919AF7E0209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407" r="5" b="5"/>
          <a:stretch/>
        </p:blipFill>
        <p:spPr>
          <a:xfrm>
            <a:off x="457200" y="1642238"/>
            <a:ext cx="4038600" cy="2956037"/>
          </a:xfrm>
          <a:prstGeom prst="rect">
            <a:avLst/>
          </a:prstGeom>
          <a:noFill/>
        </p:spPr>
      </p:pic>
      <p:sp>
        <p:nvSpPr>
          <p:cNvPr id="3" name="Content Placeholder 2">
            <a:extLst>
              <a:ext uri="{FF2B5EF4-FFF2-40B4-BE49-F238E27FC236}">
                <a16:creationId xmlns:a16="http://schemas.microsoft.com/office/drawing/2014/main" id="{69649391-9231-4E8A-B4D7-5AAEC282A932}"/>
              </a:ext>
            </a:extLst>
          </p:cNvPr>
          <p:cNvSpPr>
            <a:spLocks noGrp="1"/>
          </p:cNvSpPr>
          <p:nvPr>
            <p:ph sz="half" idx="2"/>
          </p:nvPr>
        </p:nvSpPr>
        <p:spPr>
          <a:xfrm>
            <a:off x="4648200" y="1642238"/>
            <a:ext cx="4049400" cy="2956037"/>
          </a:xfrm>
        </p:spPr>
        <p:txBody>
          <a:bodyPr>
            <a:normAutofit/>
          </a:bodyPr>
          <a:lstStyle/>
          <a:p>
            <a:pPr>
              <a:lnSpc>
                <a:spcPct val="90000"/>
              </a:lnSpc>
            </a:pPr>
            <a:r>
              <a:rPr lang="en-US" sz="2400" dirty="0"/>
              <a:t>Amount of time spent together</a:t>
            </a:r>
          </a:p>
          <a:p>
            <a:pPr lvl="1">
              <a:lnSpc>
                <a:spcPct val="90000"/>
              </a:lnSpc>
            </a:pPr>
            <a:r>
              <a:rPr lang="en-US" sz="2000" dirty="0"/>
              <a:t>Community</a:t>
            </a:r>
          </a:p>
          <a:p>
            <a:pPr lvl="1">
              <a:lnSpc>
                <a:spcPct val="90000"/>
              </a:lnSpc>
            </a:pPr>
            <a:r>
              <a:rPr lang="en-US" sz="2000" dirty="0"/>
              <a:t>School </a:t>
            </a:r>
          </a:p>
          <a:p>
            <a:pPr>
              <a:lnSpc>
                <a:spcPct val="90000"/>
              </a:lnSpc>
            </a:pPr>
            <a:r>
              <a:rPr lang="en-US" sz="2400" dirty="0"/>
              <a:t>Number of students</a:t>
            </a:r>
          </a:p>
          <a:p>
            <a:pPr>
              <a:lnSpc>
                <a:spcPct val="90000"/>
              </a:lnSpc>
            </a:pPr>
            <a:r>
              <a:rPr lang="en-US" sz="2400" dirty="0"/>
              <a:t>Job responsibilities </a:t>
            </a:r>
          </a:p>
          <a:p>
            <a:pPr lvl="1">
              <a:lnSpc>
                <a:spcPct val="90000"/>
              </a:lnSpc>
            </a:pPr>
            <a:r>
              <a:rPr lang="en-US" sz="2000" dirty="0"/>
              <a:t>Teacher vs. Professor</a:t>
            </a:r>
          </a:p>
          <a:p>
            <a:pPr lvl="1">
              <a:lnSpc>
                <a:spcPct val="90000"/>
              </a:lnSpc>
            </a:pPr>
            <a:r>
              <a:rPr lang="en-US" sz="2000" dirty="0"/>
              <a:t>Student </a:t>
            </a:r>
          </a:p>
          <a:p>
            <a:pPr marL="0" indent="0">
              <a:lnSpc>
                <a:spcPct val="90000"/>
              </a:lnSpc>
              <a:buNone/>
            </a:pPr>
            <a:endParaRPr lang="en-US" sz="2400" dirty="0"/>
          </a:p>
        </p:txBody>
      </p:sp>
      <p:sp>
        <p:nvSpPr>
          <p:cNvPr id="6" name="TextBox 5">
            <a:extLst>
              <a:ext uri="{FF2B5EF4-FFF2-40B4-BE49-F238E27FC236}">
                <a16:creationId xmlns:a16="http://schemas.microsoft.com/office/drawing/2014/main" id="{0FB2EAC4-1A11-4FDD-BB0E-21189C867DA4}"/>
              </a:ext>
            </a:extLst>
          </p:cNvPr>
          <p:cNvSpPr txBox="1"/>
          <p:nvPr/>
        </p:nvSpPr>
        <p:spPr>
          <a:xfrm>
            <a:off x="1924263" y="4398220"/>
            <a:ext cx="25715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lickr.com/photos/stevenm_61/490369555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6686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93F8-97A5-A240-A756-65BFE5D56576}"/>
              </a:ext>
            </a:extLst>
          </p:cNvPr>
          <p:cNvSpPr>
            <a:spLocks noGrp="1"/>
          </p:cNvSpPr>
          <p:nvPr>
            <p:ph type="title"/>
          </p:nvPr>
        </p:nvSpPr>
        <p:spPr/>
        <p:txBody>
          <a:bodyPr>
            <a:normAutofit fontScale="90000"/>
          </a:bodyPr>
          <a:lstStyle/>
          <a:p>
            <a:r>
              <a:rPr lang="en-US" dirty="0">
                <a:solidFill>
                  <a:schemeClr val="tx2"/>
                </a:solidFill>
              </a:rPr>
              <a:t>Being Polite in Your Correspondence</a:t>
            </a:r>
          </a:p>
        </p:txBody>
      </p:sp>
      <p:sp>
        <p:nvSpPr>
          <p:cNvPr id="3" name="Content Placeholder 2">
            <a:extLst>
              <a:ext uri="{FF2B5EF4-FFF2-40B4-BE49-F238E27FC236}">
                <a16:creationId xmlns:a16="http://schemas.microsoft.com/office/drawing/2014/main" id="{291F7626-DAF2-7A49-8BDB-A6EAC8D4FCB9}"/>
              </a:ext>
            </a:extLst>
          </p:cNvPr>
          <p:cNvSpPr>
            <a:spLocks noGrp="1"/>
          </p:cNvSpPr>
          <p:nvPr>
            <p:ph idx="1"/>
          </p:nvPr>
        </p:nvSpPr>
        <p:spPr>
          <a:xfrm>
            <a:off x="457200" y="1760481"/>
            <a:ext cx="8229600" cy="3147079"/>
          </a:xfrm>
        </p:spPr>
        <p:txBody>
          <a:bodyPr>
            <a:normAutofit fontScale="47500" lnSpcReduction="20000"/>
          </a:bodyPr>
          <a:lstStyle/>
          <a:p>
            <a:r>
              <a:rPr lang="en-US" sz="3400" dirty="0"/>
              <a:t>Use professional greeting</a:t>
            </a:r>
          </a:p>
          <a:p>
            <a:pPr lvl="1"/>
            <a:r>
              <a:rPr lang="en-US" sz="2900" dirty="0"/>
              <a:t>Hello, Good morning/afternoon</a:t>
            </a:r>
          </a:p>
          <a:p>
            <a:r>
              <a:rPr lang="en-US" sz="3400" dirty="0"/>
              <a:t>Use person’s preferred title or pronouns</a:t>
            </a:r>
          </a:p>
          <a:p>
            <a:pPr lvl="1"/>
            <a:r>
              <a:rPr lang="en-US" sz="2900" dirty="0"/>
              <a:t>Professor, Dr., Ma’am/Sir</a:t>
            </a:r>
          </a:p>
          <a:p>
            <a:pPr lvl="1"/>
            <a:r>
              <a:rPr lang="en-US" sz="2900" dirty="0"/>
              <a:t>Only use first name if they have asked you to</a:t>
            </a:r>
          </a:p>
          <a:p>
            <a:r>
              <a:rPr lang="en-US" sz="3400" dirty="0"/>
              <a:t>Use professional language</a:t>
            </a:r>
          </a:p>
          <a:p>
            <a:pPr lvl="1"/>
            <a:r>
              <a:rPr lang="en-US" sz="2900" dirty="0"/>
              <a:t>Avoid acronyms, slang or curse words</a:t>
            </a:r>
          </a:p>
          <a:p>
            <a:r>
              <a:rPr lang="en-US" sz="3400" dirty="0"/>
              <a:t>Introduce yourself </a:t>
            </a:r>
          </a:p>
          <a:p>
            <a:pPr lvl="1"/>
            <a:r>
              <a:rPr lang="en-US" sz="2900" dirty="0"/>
              <a:t>Give course title and section for professors</a:t>
            </a:r>
          </a:p>
          <a:p>
            <a:r>
              <a:rPr lang="en-US" sz="3400" dirty="0"/>
              <a:t>Be direct and solution-focused</a:t>
            </a:r>
          </a:p>
          <a:p>
            <a:pPr lvl="1"/>
            <a:r>
              <a:rPr lang="en-US" sz="2900" dirty="0"/>
              <a:t>State concern and where you need help</a:t>
            </a:r>
          </a:p>
          <a:p>
            <a:r>
              <a:rPr lang="en-US" sz="3400" dirty="0"/>
              <a:t>Include an expression of gratitude</a:t>
            </a:r>
          </a:p>
          <a:p>
            <a:r>
              <a:rPr lang="en-US" sz="3400" dirty="0"/>
              <a:t>Include your contact information</a:t>
            </a:r>
          </a:p>
          <a:p>
            <a:endParaRPr lang="en-US" dirty="0"/>
          </a:p>
          <a:p>
            <a:endParaRPr lang="en-US" dirty="0"/>
          </a:p>
        </p:txBody>
      </p:sp>
    </p:spTree>
    <p:extLst>
      <p:ext uri="{BB962C8B-B14F-4D97-AF65-F5344CB8AC3E}">
        <p14:creationId xmlns:p14="http://schemas.microsoft.com/office/powerpoint/2010/main" val="16225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AE13-4C76-AD46-A815-CB440F0C5B15}"/>
              </a:ext>
            </a:extLst>
          </p:cNvPr>
          <p:cNvSpPr>
            <a:spLocks noGrp="1"/>
          </p:cNvSpPr>
          <p:nvPr>
            <p:ph type="title"/>
          </p:nvPr>
        </p:nvSpPr>
        <p:spPr/>
        <p:txBody>
          <a:bodyPr>
            <a:normAutofit fontScale="90000"/>
          </a:bodyPr>
          <a:lstStyle/>
          <a:p>
            <a:r>
              <a:rPr lang="en-US" dirty="0">
                <a:solidFill>
                  <a:schemeClr val="tx2"/>
                </a:solidFill>
              </a:rPr>
              <a:t>Being Polite in Your Correspondence</a:t>
            </a:r>
          </a:p>
        </p:txBody>
      </p:sp>
      <p:sp>
        <p:nvSpPr>
          <p:cNvPr id="3" name="Content Placeholder 2">
            <a:extLst>
              <a:ext uri="{FF2B5EF4-FFF2-40B4-BE49-F238E27FC236}">
                <a16:creationId xmlns:a16="http://schemas.microsoft.com/office/drawing/2014/main" id="{D4A97438-95F1-4842-8E81-634A946216E5}"/>
              </a:ext>
            </a:extLst>
          </p:cNvPr>
          <p:cNvSpPr>
            <a:spLocks noGrp="1"/>
          </p:cNvSpPr>
          <p:nvPr>
            <p:ph idx="1"/>
          </p:nvPr>
        </p:nvSpPr>
        <p:spPr>
          <a:xfrm>
            <a:off x="159391" y="1760481"/>
            <a:ext cx="8527409" cy="3281302"/>
          </a:xfrm>
        </p:spPr>
        <p:txBody>
          <a:bodyPr>
            <a:normAutofit fontScale="77500" lnSpcReduction="20000"/>
          </a:bodyPr>
          <a:lstStyle/>
          <a:p>
            <a:pPr marL="0" indent="0">
              <a:buNone/>
            </a:pPr>
            <a:r>
              <a:rPr lang="en-US" sz="1800" i="1" dirty="0"/>
              <a:t>Hello Ma’am,</a:t>
            </a:r>
          </a:p>
          <a:p>
            <a:pPr marL="0" indent="0">
              <a:buNone/>
            </a:pPr>
            <a:r>
              <a:rPr lang="en-US" sz="1800" i="1" dirty="0"/>
              <a:t>	</a:t>
            </a:r>
          </a:p>
          <a:p>
            <a:pPr marL="0" indent="0">
              <a:buNone/>
            </a:pPr>
            <a:r>
              <a:rPr lang="en-US" sz="1800" i="1" dirty="0"/>
              <a:t>My name is FSU Student.  I am writing to you today because I experienced a death in my family and will have to miss several of my classes.  I would like to meet with you to discuss a letter of support.  I am available anytime Thursday and before noon on Friday.  Please let me know if either of these times work for you.  I can be reached by replying to this email or by phone at 123-555-7890.</a:t>
            </a:r>
          </a:p>
          <a:p>
            <a:pPr marL="0" indent="0">
              <a:buNone/>
            </a:pPr>
            <a:endParaRPr lang="en-US" sz="1800" i="1" dirty="0"/>
          </a:p>
          <a:p>
            <a:pPr marL="0" indent="0">
              <a:buNone/>
            </a:pPr>
            <a:r>
              <a:rPr lang="en-US" sz="1800" i="1" dirty="0"/>
              <a:t>Thank you for your help.</a:t>
            </a:r>
          </a:p>
          <a:p>
            <a:pPr marL="0" indent="0">
              <a:buNone/>
            </a:pPr>
            <a:endParaRPr lang="en-US" sz="1800" i="1" dirty="0"/>
          </a:p>
          <a:p>
            <a:pPr marL="0" indent="0">
              <a:buNone/>
            </a:pPr>
            <a:r>
              <a:rPr lang="en-US" sz="1800" i="1" dirty="0"/>
              <a:t>Sincerely,</a:t>
            </a:r>
          </a:p>
          <a:p>
            <a:pPr marL="0" indent="0">
              <a:buNone/>
            </a:pPr>
            <a:endParaRPr lang="en-US" sz="1800" i="1" dirty="0"/>
          </a:p>
          <a:p>
            <a:pPr marL="0" indent="0">
              <a:buNone/>
            </a:pPr>
            <a:r>
              <a:rPr lang="en-US" sz="1800" i="1" dirty="0"/>
              <a:t>FSU Student</a:t>
            </a:r>
          </a:p>
          <a:p>
            <a:pPr marL="0" indent="0">
              <a:buNone/>
            </a:pPr>
            <a:r>
              <a:rPr lang="en-US" sz="1800" i="1" dirty="0">
                <a:hlinkClick r:id="rId2"/>
              </a:rPr>
              <a:t>sampleemail@fsu.edu</a:t>
            </a:r>
            <a:endParaRPr lang="en-US" sz="1800" i="1" dirty="0"/>
          </a:p>
          <a:p>
            <a:pPr marL="0" indent="0">
              <a:buNone/>
            </a:pPr>
            <a:r>
              <a:rPr lang="en-US" sz="1800" i="1" dirty="0"/>
              <a:t>123-456-7890</a:t>
            </a:r>
          </a:p>
          <a:p>
            <a:pPr marL="0" indent="0">
              <a:buNone/>
            </a:pPr>
            <a:endParaRPr lang="en-US" sz="1800" i="1" dirty="0"/>
          </a:p>
        </p:txBody>
      </p:sp>
    </p:spTree>
    <p:extLst>
      <p:ext uri="{BB962C8B-B14F-4D97-AF65-F5344CB8AC3E}">
        <p14:creationId xmlns:p14="http://schemas.microsoft.com/office/powerpoint/2010/main" val="80276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B70C-BFAE-4176-879F-CF441C625B1C}"/>
              </a:ext>
            </a:extLst>
          </p:cNvPr>
          <p:cNvSpPr>
            <a:spLocks noGrp="1"/>
          </p:cNvSpPr>
          <p:nvPr>
            <p:ph type="title"/>
          </p:nvPr>
        </p:nvSpPr>
        <p:spPr/>
        <p:txBody>
          <a:bodyPr>
            <a:normAutofit fontScale="90000"/>
          </a:bodyPr>
          <a:lstStyle/>
          <a:p>
            <a:r>
              <a:rPr lang="en-US" dirty="0">
                <a:solidFill>
                  <a:schemeClr val="tx2"/>
                </a:solidFill>
              </a:rPr>
              <a:t>In Their Own Words</a:t>
            </a:r>
          </a:p>
        </p:txBody>
      </p:sp>
      <p:sp>
        <p:nvSpPr>
          <p:cNvPr id="3" name="Content Placeholder 2">
            <a:extLst>
              <a:ext uri="{FF2B5EF4-FFF2-40B4-BE49-F238E27FC236}">
                <a16:creationId xmlns:a16="http://schemas.microsoft.com/office/drawing/2014/main" id="{0CA7BE3C-410B-408E-9030-99838731CC03}"/>
              </a:ext>
            </a:extLst>
          </p:cNvPr>
          <p:cNvSpPr>
            <a:spLocks noGrp="1"/>
          </p:cNvSpPr>
          <p:nvPr>
            <p:ph idx="1"/>
          </p:nvPr>
        </p:nvSpPr>
        <p:spPr/>
        <p:txBody>
          <a:bodyPr>
            <a:normAutofit fontScale="85000" lnSpcReduction="20000"/>
          </a:bodyPr>
          <a:lstStyle/>
          <a:p>
            <a:pPr marL="0" indent="0">
              <a:buNone/>
            </a:pPr>
            <a:r>
              <a:rPr lang="en-US" i="1" dirty="0"/>
              <a:t>“Being straight forward about what you need or don't understand.  I think too often we try to make an excuse for why we need help rather than just owning it.  ‘My roommate didn't give me the message, my dog ate my homework, I left you several messages, but you didn't get back to me.'  My point is be direct, ask for what you need…We want to help you be successful.”</a:t>
            </a:r>
          </a:p>
        </p:txBody>
      </p:sp>
    </p:spTree>
    <p:extLst>
      <p:ext uri="{BB962C8B-B14F-4D97-AF65-F5344CB8AC3E}">
        <p14:creationId xmlns:p14="http://schemas.microsoft.com/office/powerpoint/2010/main" val="388053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55C6-AD4D-2C49-87E5-C6ACDB6AF127}"/>
              </a:ext>
            </a:extLst>
          </p:cNvPr>
          <p:cNvSpPr>
            <a:spLocks noGrp="1"/>
          </p:cNvSpPr>
          <p:nvPr>
            <p:ph type="title"/>
          </p:nvPr>
        </p:nvSpPr>
        <p:spPr/>
        <p:txBody>
          <a:bodyPr>
            <a:normAutofit fontScale="90000"/>
          </a:bodyPr>
          <a:lstStyle/>
          <a:p>
            <a:r>
              <a:rPr lang="en-US" dirty="0">
                <a:solidFill>
                  <a:schemeClr val="tx2"/>
                </a:solidFill>
              </a:rPr>
              <a:t>Completing Forms in a Timely Manner</a:t>
            </a:r>
          </a:p>
        </p:txBody>
      </p:sp>
      <p:sp>
        <p:nvSpPr>
          <p:cNvPr id="3" name="Content Placeholder 2">
            <a:extLst>
              <a:ext uri="{FF2B5EF4-FFF2-40B4-BE49-F238E27FC236}">
                <a16:creationId xmlns:a16="http://schemas.microsoft.com/office/drawing/2014/main" id="{7FC628FD-B90D-0A4C-BB7B-F75F28C2A723}"/>
              </a:ext>
            </a:extLst>
          </p:cNvPr>
          <p:cNvSpPr>
            <a:spLocks noGrp="1"/>
          </p:cNvSpPr>
          <p:nvPr>
            <p:ph idx="1"/>
          </p:nvPr>
        </p:nvSpPr>
        <p:spPr>
          <a:xfrm>
            <a:off x="268448" y="1760481"/>
            <a:ext cx="8418352" cy="3205802"/>
          </a:xfrm>
        </p:spPr>
        <p:txBody>
          <a:bodyPr>
            <a:normAutofit fontScale="92500"/>
          </a:bodyPr>
          <a:lstStyle/>
          <a:p>
            <a:r>
              <a:rPr lang="en-US" sz="2800" dirty="0"/>
              <a:t>Complete required forms </a:t>
            </a:r>
            <a:r>
              <a:rPr lang="en-US" sz="2800" b="1" dirty="0"/>
              <a:t>as soon as possible</a:t>
            </a:r>
            <a:r>
              <a:rPr lang="en-US" sz="2800" dirty="0"/>
              <a:t> after you receive them.</a:t>
            </a:r>
          </a:p>
          <a:p>
            <a:pPr lvl="1"/>
            <a:r>
              <a:rPr lang="en-US" sz="2400" dirty="0"/>
              <a:t>	Note and observe deadlines. </a:t>
            </a:r>
          </a:p>
          <a:p>
            <a:r>
              <a:rPr lang="en-US" sz="2800" dirty="0"/>
              <a:t>Follow instructions on form.</a:t>
            </a:r>
          </a:p>
          <a:p>
            <a:pPr lvl="1"/>
            <a:r>
              <a:rPr lang="en-US" sz="2400" dirty="0"/>
              <a:t>Answer </a:t>
            </a:r>
            <a:r>
              <a:rPr lang="en-US" sz="2400" b="1" dirty="0"/>
              <a:t>all</a:t>
            </a:r>
            <a:r>
              <a:rPr lang="en-US" sz="2400" dirty="0"/>
              <a:t> questions.</a:t>
            </a:r>
          </a:p>
          <a:p>
            <a:pPr lvl="1"/>
            <a:r>
              <a:rPr lang="en-US" sz="2400" dirty="0"/>
              <a:t>Include supporting documentation if necessary.</a:t>
            </a:r>
          </a:p>
          <a:p>
            <a:pPr lvl="1"/>
            <a:r>
              <a:rPr lang="en-US" sz="2400" dirty="0"/>
              <a:t>Ask for assistance if you’re unsure how to complete them.</a:t>
            </a:r>
          </a:p>
        </p:txBody>
      </p:sp>
    </p:spTree>
    <p:extLst>
      <p:ext uri="{BB962C8B-B14F-4D97-AF65-F5344CB8AC3E}">
        <p14:creationId xmlns:p14="http://schemas.microsoft.com/office/powerpoint/2010/main" val="38589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1CF2-EA08-4620-9C1E-7A9BCE73F8B6}"/>
              </a:ext>
            </a:extLst>
          </p:cNvPr>
          <p:cNvSpPr>
            <a:spLocks noGrp="1"/>
          </p:cNvSpPr>
          <p:nvPr>
            <p:ph type="title"/>
          </p:nvPr>
        </p:nvSpPr>
        <p:spPr/>
        <p:txBody>
          <a:bodyPr>
            <a:normAutofit/>
          </a:bodyPr>
          <a:lstStyle/>
          <a:p>
            <a:r>
              <a:rPr lang="en-US" sz="4000" dirty="0">
                <a:solidFill>
                  <a:schemeClr val="tx2"/>
                </a:solidFill>
              </a:rPr>
              <a:t>What if I’m Unsure Who Can Help? </a:t>
            </a:r>
          </a:p>
        </p:txBody>
      </p:sp>
      <p:sp>
        <p:nvSpPr>
          <p:cNvPr id="3" name="Content Placeholder 2">
            <a:extLst>
              <a:ext uri="{FF2B5EF4-FFF2-40B4-BE49-F238E27FC236}">
                <a16:creationId xmlns:a16="http://schemas.microsoft.com/office/drawing/2014/main" id="{B8EBAC25-F785-4213-B892-379B2CD0A6A4}"/>
              </a:ext>
            </a:extLst>
          </p:cNvPr>
          <p:cNvSpPr>
            <a:spLocks noGrp="1"/>
          </p:cNvSpPr>
          <p:nvPr>
            <p:ph idx="1"/>
          </p:nvPr>
        </p:nvSpPr>
        <p:spPr/>
        <p:txBody>
          <a:bodyPr>
            <a:normAutofit fontScale="92500" lnSpcReduction="20000"/>
          </a:bodyPr>
          <a:lstStyle/>
          <a:p>
            <a:r>
              <a:rPr lang="en-US" dirty="0"/>
              <a:t>If you’re unsure who to talk to about your concern, start with the OAS. </a:t>
            </a:r>
          </a:p>
          <a:p>
            <a:pPr lvl="1"/>
            <a:r>
              <a:rPr lang="en-US" dirty="0"/>
              <a:t>Walk-in hours available.</a:t>
            </a:r>
          </a:p>
          <a:p>
            <a:r>
              <a:rPr lang="en-US" dirty="0">
                <a:hlinkClick r:id="rId2"/>
              </a:rPr>
              <a:t>oas@fsu.edu</a:t>
            </a:r>
            <a:r>
              <a:rPr lang="en-US" dirty="0"/>
              <a:t> </a:t>
            </a:r>
          </a:p>
          <a:p>
            <a:r>
              <a:rPr lang="en-US" dirty="0"/>
              <a:t>850-644-9566</a:t>
            </a:r>
          </a:p>
          <a:p>
            <a:r>
              <a:rPr lang="en-US" dirty="0"/>
              <a:t>108 SSB / 874 Traditions Way</a:t>
            </a:r>
          </a:p>
          <a:p>
            <a:pPr marL="0" indent="0">
              <a:buNone/>
            </a:pPr>
            <a:endParaRPr lang="en-US" dirty="0"/>
          </a:p>
          <a:p>
            <a:pPr lvl="1"/>
            <a:endParaRPr lang="en-US" dirty="0"/>
          </a:p>
        </p:txBody>
      </p:sp>
    </p:spTree>
    <p:extLst>
      <p:ext uri="{BB962C8B-B14F-4D97-AF65-F5344CB8AC3E}">
        <p14:creationId xmlns:p14="http://schemas.microsoft.com/office/powerpoint/2010/main" val="338826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79E7-8659-4167-8AE6-2AB8A2DE03D8}"/>
              </a:ext>
            </a:extLst>
          </p:cNvPr>
          <p:cNvSpPr>
            <a:spLocks noGrp="1"/>
          </p:cNvSpPr>
          <p:nvPr>
            <p:ph type="title"/>
          </p:nvPr>
        </p:nvSpPr>
        <p:spPr/>
        <p:txBody>
          <a:bodyPr>
            <a:noAutofit/>
          </a:bodyPr>
          <a:lstStyle/>
          <a:p>
            <a:r>
              <a:rPr lang="en-US" sz="3600" dirty="0">
                <a:solidFill>
                  <a:schemeClr val="tx2"/>
                </a:solidFill>
              </a:rPr>
              <a:t>Importance of Building Meaningful Relationships with Faculty and Staff</a:t>
            </a:r>
            <a:endParaRPr lang="en-US" sz="3200" dirty="0">
              <a:solidFill>
                <a:schemeClr val="tx2"/>
              </a:solidFill>
            </a:endParaRPr>
          </a:p>
        </p:txBody>
      </p:sp>
      <p:sp>
        <p:nvSpPr>
          <p:cNvPr id="3" name="Content Placeholder 2">
            <a:extLst>
              <a:ext uri="{FF2B5EF4-FFF2-40B4-BE49-F238E27FC236}">
                <a16:creationId xmlns:a16="http://schemas.microsoft.com/office/drawing/2014/main" id="{5FFE17FD-EB9E-4D54-85CB-93801B30D1B5}"/>
              </a:ext>
            </a:extLst>
          </p:cNvPr>
          <p:cNvSpPr>
            <a:spLocks noGrp="1"/>
          </p:cNvSpPr>
          <p:nvPr>
            <p:ph idx="1"/>
          </p:nvPr>
        </p:nvSpPr>
        <p:spPr>
          <a:xfrm>
            <a:off x="4972716" y="2015519"/>
            <a:ext cx="4048183" cy="2775019"/>
          </a:xfrm>
        </p:spPr>
        <p:txBody>
          <a:bodyPr>
            <a:normAutofit fontScale="62500" lnSpcReduction="20000"/>
          </a:bodyPr>
          <a:lstStyle/>
          <a:p>
            <a:r>
              <a:rPr lang="en-US" dirty="0"/>
              <a:t>Enhances learning process</a:t>
            </a:r>
          </a:p>
          <a:p>
            <a:pPr lvl="1"/>
            <a:r>
              <a:rPr lang="en-US" dirty="0"/>
              <a:t>Provide field expertise /campus resources</a:t>
            </a:r>
          </a:p>
          <a:p>
            <a:pPr lvl="1"/>
            <a:r>
              <a:rPr lang="en-US" dirty="0"/>
              <a:t>Act as an advisor or mentor</a:t>
            </a:r>
          </a:p>
          <a:p>
            <a:r>
              <a:rPr lang="en-US" dirty="0"/>
              <a:t>Builds professional network</a:t>
            </a:r>
          </a:p>
          <a:p>
            <a:pPr lvl="1"/>
            <a:r>
              <a:rPr lang="en-US" dirty="0"/>
              <a:t>Provide reference</a:t>
            </a:r>
          </a:p>
          <a:p>
            <a:pPr lvl="1"/>
            <a:r>
              <a:rPr lang="en-US" dirty="0"/>
              <a:t>Nominate for award or scholarship</a:t>
            </a:r>
          </a:p>
          <a:p>
            <a:r>
              <a:rPr lang="en-US" dirty="0"/>
              <a:t>Builds campus support system</a:t>
            </a:r>
          </a:p>
          <a:p>
            <a:pPr marL="457200" lvl="1" indent="0">
              <a:buNone/>
            </a:pPr>
            <a:endParaRPr lang="en-US" dirty="0"/>
          </a:p>
          <a:p>
            <a:pPr marL="457200" lvl="1" indent="0">
              <a:buNone/>
            </a:pPr>
            <a:endParaRPr lang="en-US" dirty="0"/>
          </a:p>
          <a:p>
            <a:pPr lvl="1"/>
            <a:endParaRPr lang="en-US" dirty="0"/>
          </a:p>
          <a:p>
            <a:endParaRPr lang="en-US" dirty="0"/>
          </a:p>
        </p:txBody>
      </p:sp>
      <p:pic>
        <p:nvPicPr>
          <p:cNvPr id="5" name="Picture 4">
            <a:extLst>
              <a:ext uri="{FF2B5EF4-FFF2-40B4-BE49-F238E27FC236}">
                <a16:creationId xmlns:a16="http://schemas.microsoft.com/office/drawing/2014/main" id="{47D2CC03-FC35-461D-95AF-05FCDD1285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3101" y="2032554"/>
            <a:ext cx="4515518" cy="2398869"/>
          </a:xfrm>
          <a:prstGeom prst="rect">
            <a:avLst/>
          </a:prstGeom>
        </p:spPr>
      </p:pic>
      <p:sp>
        <p:nvSpPr>
          <p:cNvPr id="6" name="TextBox 5">
            <a:extLst>
              <a:ext uri="{FF2B5EF4-FFF2-40B4-BE49-F238E27FC236}">
                <a16:creationId xmlns:a16="http://schemas.microsoft.com/office/drawing/2014/main" id="{B73B3E52-7A49-4509-8327-65A947620B96}"/>
              </a:ext>
            </a:extLst>
          </p:cNvPr>
          <p:cNvSpPr txBox="1"/>
          <p:nvPr/>
        </p:nvSpPr>
        <p:spPr>
          <a:xfrm>
            <a:off x="0" y="4441848"/>
            <a:ext cx="2961314" cy="230832"/>
          </a:xfrm>
          <a:prstGeom prst="rect">
            <a:avLst/>
          </a:prstGeom>
          <a:noFill/>
        </p:spPr>
        <p:txBody>
          <a:bodyPr wrap="square" rtlCol="0">
            <a:spAutoFit/>
          </a:bodyPr>
          <a:lstStyle/>
          <a:p>
            <a:r>
              <a:rPr lang="en-US" sz="900" dirty="0">
                <a:hlinkClick r:id="rId3" tooltip="http://scherlund.blogspot.com/2016/06/faculty-mentoring-undergraduates-nature.html"/>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403511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3131-F1E8-42C3-B39B-76C6F0DDD880}"/>
              </a:ext>
            </a:extLst>
          </p:cNvPr>
          <p:cNvSpPr>
            <a:spLocks noGrp="1"/>
          </p:cNvSpPr>
          <p:nvPr>
            <p:ph type="title"/>
          </p:nvPr>
        </p:nvSpPr>
        <p:spPr/>
        <p:txBody>
          <a:bodyPr>
            <a:normAutofit fontScale="90000"/>
          </a:bodyPr>
          <a:lstStyle/>
          <a:p>
            <a:r>
              <a:rPr lang="en-US" dirty="0">
                <a:solidFill>
                  <a:schemeClr val="tx2"/>
                </a:solidFill>
              </a:rPr>
              <a:t>FSU Faculty Survey</a:t>
            </a:r>
          </a:p>
        </p:txBody>
      </p:sp>
      <p:sp>
        <p:nvSpPr>
          <p:cNvPr id="3" name="Content Placeholder 2">
            <a:extLst>
              <a:ext uri="{FF2B5EF4-FFF2-40B4-BE49-F238E27FC236}">
                <a16:creationId xmlns:a16="http://schemas.microsoft.com/office/drawing/2014/main" id="{395EB847-2C00-4884-BCE6-C3D486F8A6CC}"/>
              </a:ext>
            </a:extLst>
          </p:cNvPr>
          <p:cNvSpPr>
            <a:spLocks noGrp="1"/>
          </p:cNvSpPr>
          <p:nvPr>
            <p:ph idx="1"/>
          </p:nvPr>
        </p:nvSpPr>
        <p:spPr>
          <a:xfrm>
            <a:off x="457200" y="1760481"/>
            <a:ext cx="8401574" cy="3289691"/>
          </a:xfrm>
        </p:spPr>
        <p:txBody>
          <a:bodyPr>
            <a:normAutofit fontScale="77500" lnSpcReduction="20000"/>
          </a:bodyPr>
          <a:lstStyle/>
          <a:p>
            <a:r>
              <a:rPr lang="en-US" sz="3600" dirty="0"/>
              <a:t>OAS Survey of </a:t>
            </a:r>
            <a:r>
              <a:rPr lang="en-US" sz="3600" i="1" dirty="0"/>
              <a:t>306</a:t>
            </a:r>
            <a:r>
              <a:rPr lang="en-US" sz="3600" dirty="0"/>
              <a:t> FSU faculty members conducted in Spring/Summer 2021</a:t>
            </a:r>
          </a:p>
          <a:p>
            <a:r>
              <a:rPr lang="en-US" sz="3600" dirty="0"/>
              <a:t>Asked faculty to rate 15 relationship-building practices as </a:t>
            </a:r>
            <a:r>
              <a:rPr lang="en-US" sz="3600" i="1" dirty="0"/>
              <a:t>not at all important</a:t>
            </a:r>
            <a:r>
              <a:rPr lang="en-US" sz="3600" dirty="0"/>
              <a:t>, </a:t>
            </a:r>
            <a:r>
              <a:rPr lang="en-US" sz="3600" i="1" dirty="0"/>
              <a:t>slightly important</a:t>
            </a:r>
            <a:r>
              <a:rPr lang="en-US" sz="3600" dirty="0"/>
              <a:t>, </a:t>
            </a:r>
            <a:r>
              <a:rPr lang="en-US" sz="3600" i="1" dirty="0"/>
              <a:t>moderately important</a:t>
            </a:r>
            <a:r>
              <a:rPr lang="en-US" sz="3600" dirty="0"/>
              <a:t>, </a:t>
            </a:r>
            <a:r>
              <a:rPr lang="en-US" sz="3600" i="1" dirty="0"/>
              <a:t>very important</a:t>
            </a:r>
            <a:r>
              <a:rPr lang="en-US" sz="3600" dirty="0"/>
              <a:t> and </a:t>
            </a:r>
            <a:r>
              <a:rPr lang="en-US" sz="3600" i="1" dirty="0"/>
              <a:t>extremely important</a:t>
            </a:r>
          </a:p>
          <a:p>
            <a:r>
              <a:rPr lang="en-US" sz="3600" dirty="0"/>
              <a:t>Asked faculty to note any other practices they thought would be helpful </a:t>
            </a:r>
          </a:p>
          <a:p>
            <a:endParaRPr lang="en-US" dirty="0"/>
          </a:p>
        </p:txBody>
      </p:sp>
    </p:spTree>
    <p:extLst>
      <p:ext uri="{BB962C8B-B14F-4D97-AF65-F5344CB8AC3E}">
        <p14:creationId xmlns:p14="http://schemas.microsoft.com/office/powerpoint/2010/main" val="212811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0749-CC63-4DF3-BB6C-8753F71CCD44}"/>
              </a:ext>
            </a:extLst>
          </p:cNvPr>
          <p:cNvSpPr>
            <a:spLocks noGrp="1"/>
          </p:cNvSpPr>
          <p:nvPr>
            <p:ph type="title"/>
          </p:nvPr>
        </p:nvSpPr>
        <p:spPr>
          <a:xfrm>
            <a:off x="553673" y="433595"/>
            <a:ext cx="8229600" cy="729154"/>
          </a:xfrm>
        </p:spPr>
        <p:txBody>
          <a:bodyPr>
            <a:normAutofit/>
          </a:bodyPr>
          <a:lstStyle/>
          <a:p>
            <a:r>
              <a:rPr lang="en-US" sz="2800" b="1" dirty="0">
                <a:solidFill>
                  <a:schemeClr val="tx2"/>
                </a:solidFill>
              </a:rPr>
              <a:t>Results</a:t>
            </a:r>
          </a:p>
        </p:txBody>
      </p:sp>
      <p:graphicFrame>
        <p:nvGraphicFramePr>
          <p:cNvPr id="4" name="Content Placeholder 3">
            <a:extLst>
              <a:ext uri="{FF2B5EF4-FFF2-40B4-BE49-F238E27FC236}">
                <a16:creationId xmlns:a16="http://schemas.microsoft.com/office/drawing/2014/main" id="{06BB3DB7-D4BD-4352-AFC3-5286F740DB84}"/>
              </a:ext>
            </a:extLst>
          </p:cNvPr>
          <p:cNvGraphicFramePr>
            <a:graphicFrameLocks noGrp="1"/>
          </p:cNvGraphicFramePr>
          <p:nvPr>
            <p:ph idx="1"/>
            <p:extLst>
              <p:ext uri="{D42A27DB-BD31-4B8C-83A1-F6EECF244321}">
                <p14:modId xmlns:p14="http://schemas.microsoft.com/office/powerpoint/2010/main" val="3887534799"/>
              </p:ext>
            </p:extLst>
          </p:nvPr>
        </p:nvGraphicFramePr>
        <p:xfrm>
          <a:off x="276837" y="1006679"/>
          <a:ext cx="8506436" cy="4019380"/>
        </p:xfrm>
        <a:graphic>
          <a:graphicData uri="http://schemas.openxmlformats.org/drawingml/2006/table">
            <a:tbl>
              <a:tblPr firstRow="1" firstCol="1" bandRow="1">
                <a:tableStyleId>{5C22544A-7EE6-4342-B048-85BDC9FD1C3A}</a:tableStyleId>
              </a:tblPr>
              <a:tblGrid>
                <a:gridCol w="5484422">
                  <a:extLst>
                    <a:ext uri="{9D8B030D-6E8A-4147-A177-3AD203B41FA5}">
                      <a16:colId xmlns:a16="http://schemas.microsoft.com/office/drawing/2014/main" val="1135697812"/>
                    </a:ext>
                  </a:extLst>
                </a:gridCol>
                <a:gridCol w="3022014">
                  <a:extLst>
                    <a:ext uri="{9D8B030D-6E8A-4147-A177-3AD203B41FA5}">
                      <a16:colId xmlns:a16="http://schemas.microsoft.com/office/drawing/2014/main" val="1186950304"/>
                    </a:ext>
                  </a:extLst>
                </a:gridCol>
              </a:tblGrid>
              <a:tr h="476245">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Practice</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Percent Rated as Very Important or Extremely Important</a:t>
                      </a:r>
                    </a:p>
                  </a:txBody>
                  <a:tcPr marL="46249" marR="46249" marT="0" marB="0" anchor="ctr"/>
                </a:tc>
                <a:extLst>
                  <a:ext uri="{0D108BD9-81ED-4DB2-BD59-A6C34878D82A}">
                    <a16:rowId xmlns:a16="http://schemas.microsoft.com/office/drawing/2014/main" val="3888830858"/>
                  </a:ext>
                </a:extLst>
              </a:tr>
              <a:tr h="273379">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Asking for help when needed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96</a:t>
                      </a:r>
                    </a:p>
                  </a:txBody>
                  <a:tcPr marL="46249" marR="46249" marT="0" marB="0" anchor="ctr"/>
                </a:tc>
                <a:extLst>
                  <a:ext uri="{0D108BD9-81ED-4DB2-BD59-A6C34878D82A}">
                    <a16:rowId xmlns:a16="http://schemas.microsoft.com/office/drawing/2014/main" val="1249127080"/>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Participating in class </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90</a:t>
                      </a:r>
                    </a:p>
                  </a:txBody>
                  <a:tcPr marL="46249" marR="46249" marT="0" marB="0" anchor="ctr"/>
                </a:tc>
                <a:extLst>
                  <a:ext uri="{0D108BD9-81ED-4DB2-BD59-A6C34878D82A}">
                    <a16:rowId xmlns:a16="http://schemas.microsoft.com/office/drawing/2014/main" val="3392094205"/>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Communicating regularly </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77</a:t>
                      </a:r>
                    </a:p>
                  </a:txBody>
                  <a:tcPr marL="46249" marR="46249" marT="0" marB="0" anchor="ctr"/>
                </a:tc>
                <a:extLst>
                  <a:ext uri="{0D108BD9-81ED-4DB2-BD59-A6C34878D82A}">
                    <a16:rowId xmlns:a16="http://schemas.microsoft.com/office/drawing/2014/main" val="3092059036"/>
                  </a:ext>
                </a:extLst>
              </a:tr>
              <a:tr h="233554">
                <a:tc>
                  <a:txBody>
                    <a:bodyPr/>
                    <a:lstStyle/>
                    <a:p>
                      <a:pPr marL="0" marR="0" algn="l">
                        <a:lnSpc>
                          <a:spcPct val="115000"/>
                        </a:lnSpc>
                        <a:spcBef>
                          <a:spcPts val="0"/>
                        </a:spcBef>
                        <a:spcAft>
                          <a:spcPts val="0"/>
                        </a:spcAft>
                      </a:pPr>
                      <a:r>
                        <a:rPr lang="en-US" sz="1400" b="1" dirty="0">
                          <a:solidFill>
                            <a:schemeClr val="tx1"/>
                          </a:solidFill>
                          <a:effectLst/>
                        </a:rPr>
                        <a:t>Completing assignments on time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76</a:t>
                      </a:r>
                    </a:p>
                  </a:txBody>
                  <a:tcPr marL="46249" marR="46249" marT="0" marB="0" anchor="ctr"/>
                </a:tc>
                <a:extLst>
                  <a:ext uri="{0D108BD9-81ED-4DB2-BD59-A6C34878D82A}">
                    <a16:rowId xmlns:a16="http://schemas.microsoft.com/office/drawing/2014/main" val="2978005028"/>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Requesting accommodations early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76</a:t>
                      </a:r>
                    </a:p>
                  </a:txBody>
                  <a:tcPr marL="46249" marR="46249" marT="0" marB="0" anchor="ctr"/>
                </a:tc>
                <a:extLst>
                  <a:ext uri="{0D108BD9-81ED-4DB2-BD59-A6C34878D82A}">
                    <a16:rowId xmlns:a16="http://schemas.microsoft.com/office/drawing/2014/main" val="1140228159"/>
                  </a:ext>
                </a:extLst>
              </a:tr>
              <a:tr h="233554">
                <a:tc>
                  <a:txBody>
                    <a:bodyPr/>
                    <a:lstStyle/>
                    <a:p>
                      <a:pPr marL="0" marR="0" algn="l">
                        <a:lnSpc>
                          <a:spcPct val="115000"/>
                        </a:lnSpc>
                        <a:spcBef>
                          <a:spcPts val="0"/>
                        </a:spcBef>
                        <a:spcAft>
                          <a:spcPts val="0"/>
                        </a:spcAft>
                      </a:pPr>
                      <a:r>
                        <a:rPr lang="en-US" sz="1400" b="1" dirty="0">
                          <a:solidFill>
                            <a:schemeClr val="tx1"/>
                          </a:solidFill>
                          <a:effectLst/>
                        </a:rPr>
                        <a:t>Talking to the professor about your goals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54</a:t>
                      </a:r>
                    </a:p>
                  </a:txBody>
                  <a:tcPr marL="46249" marR="46249" marT="0" marB="0" anchor="ctr"/>
                </a:tc>
                <a:extLst>
                  <a:ext uri="{0D108BD9-81ED-4DB2-BD59-A6C34878D82A}">
                    <a16:rowId xmlns:a16="http://schemas.microsoft.com/office/drawing/2014/main" val="3793233330"/>
                  </a:ext>
                </a:extLst>
              </a:tr>
              <a:tr h="233554">
                <a:tc>
                  <a:txBody>
                    <a:bodyPr/>
                    <a:lstStyle/>
                    <a:p>
                      <a:pPr marL="0" marR="0" algn="l">
                        <a:lnSpc>
                          <a:spcPct val="115000"/>
                        </a:lnSpc>
                        <a:spcBef>
                          <a:spcPts val="0"/>
                        </a:spcBef>
                        <a:spcAft>
                          <a:spcPts val="0"/>
                        </a:spcAft>
                      </a:pPr>
                      <a:r>
                        <a:rPr lang="en-US" sz="1400" b="1" dirty="0">
                          <a:solidFill>
                            <a:schemeClr val="tx1"/>
                          </a:solidFill>
                          <a:effectLst/>
                        </a:rPr>
                        <a:t>Attending office hours </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54</a:t>
                      </a:r>
                    </a:p>
                  </a:txBody>
                  <a:tcPr marL="46249" marR="46249" marT="0" marB="0" anchor="ctr"/>
                </a:tc>
                <a:extLst>
                  <a:ext uri="{0D108BD9-81ED-4DB2-BD59-A6C34878D82A}">
                    <a16:rowId xmlns:a16="http://schemas.microsoft.com/office/drawing/2014/main" val="1685343828"/>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Asking for advice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51</a:t>
                      </a:r>
                    </a:p>
                  </a:txBody>
                  <a:tcPr marL="46249" marR="46249" marT="0" marB="0" anchor="ctr"/>
                </a:tc>
                <a:extLst>
                  <a:ext uri="{0D108BD9-81ED-4DB2-BD59-A6C34878D82A}">
                    <a16:rowId xmlns:a16="http://schemas.microsoft.com/office/drawing/2014/main" val="894406201"/>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Calling the professor by their preferred title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43</a:t>
                      </a:r>
                    </a:p>
                  </a:txBody>
                  <a:tcPr marL="46249" marR="46249" marT="0" marB="0" anchor="ctr"/>
                </a:tc>
                <a:extLst>
                  <a:ext uri="{0D108BD9-81ED-4DB2-BD59-A6C34878D82A}">
                    <a16:rowId xmlns:a16="http://schemas.microsoft.com/office/drawing/2014/main" val="2117247091"/>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Saying thank you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42</a:t>
                      </a:r>
                    </a:p>
                  </a:txBody>
                  <a:tcPr marL="46249" marR="46249" marT="0" marB="0" anchor="ctr"/>
                </a:tc>
                <a:extLst>
                  <a:ext uri="{0D108BD9-81ED-4DB2-BD59-A6C34878D82A}">
                    <a16:rowId xmlns:a16="http://schemas.microsoft.com/office/drawing/2014/main" val="2267687614"/>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Introducing yourself at the start of the semester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41</a:t>
                      </a:r>
                    </a:p>
                  </a:txBody>
                  <a:tcPr marL="46249" marR="46249" marT="0" marB="0" anchor="ctr"/>
                </a:tc>
                <a:extLst>
                  <a:ext uri="{0D108BD9-81ED-4DB2-BD59-A6C34878D82A}">
                    <a16:rowId xmlns:a16="http://schemas.microsoft.com/office/drawing/2014/main" val="1257586725"/>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Earning a good grade </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35</a:t>
                      </a:r>
                    </a:p>
                  </a:txBody>
                  <a:tcPr marL="46249" marR="46249" marT="0" marB="0" anchor="ctr"/>
                </a:tc>
                <a:extLst>
                  <a:ext uri="{0D108BD9-81ED-4DB2-BD59-A6C34878D82A}">
                    <a16:rowId xmlns:a16="http://schemas.microsoft.com/office/drawing/2014/main" val="3491292609"/>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Sitting in the front of the class </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a:t>
                      </a:r>
                    </a:p>
                  </a:txBody>
                  <a:tcPr marL="46249" marR="46249" marT="0" marB="0" anchor="ctr"/>
                </a:tc>
                <a:extLst>
                  <a:ext uri="{0D108BD9-81ED-4DB2-BD59-A6C34878D82A}">
                    <a16:rowId xmlns:a16="http://schemas.microsoft.com/office/drawing/2014/main" val="1466869905"/>
                  </a:ext>
                </a:extLst>
              </a:tr>
              <a:tr h="233554">
                <a:tc>
                  <a:txBody>
                    <a:bodyPr/>
                    <a:lstStyle/>
                    <a:p>
                      <a:pPr marL="0" marR="0" algn="l">
                        <a:lnSpc>
                          <a:spcPct val="115000"/>
                        </a:lnSpc>
                        <a:spcBef>
                          <a:spcPts val="0"/>
                        </a:spcBef>
                        <a:spcAft>
                          <a:spcPts val="0"/>
                        </a:spcAft>
                      </a:pPr>
                      <a:r>
                        <a:rPr lang="en-US" sz="1400" b="1" dirty="0">
                          <a:solidFill>
                            <a:schemeClr val="tx1"/>
                          </a:solidFill>
                          <a:effectLst/>
                        </a:rPr>
                        <a:t>Asking for a reference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a:t>
                      </a:r>
                    </a:p>
                  </a:txBody>
                  <a:tcPr marL="46249" marR="46249" marT="0" marB="0" anchor="ctr"/>
                </a:tc>
                <a:extLst>
                  <a:ext uri="{0D108BD9-81ED-4DB2-BD59-A6C34878D82A}">
                    <a16:rowId xmlns:a16="http://schemas.microsoft.com/office/drawing/2014/main" val="1079710154"/>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Researching the professor's work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p>
                  </a:txBody>
                  <a:tcPr marL="46249" marR="46249" marT="0" marB="0" anchor="ctr"/>
                </a:tc>
                <a:extLst>
                  <a:ext uri="{0D108BD9-81ED-4DB2-BD59-A6C34878D82A}">
                    <a16:rowId xmlns:a16="http://schemas.microsoft.com/office/drawing/2014/main" val="799853237"/>
                  </a:ext>
                </a:extLst>
              </a:tr>
            </a:tbl>
          </a:graphicData>
        </a:graphic>
      </p:graphicFrame>
    </p:spTree>
    <p:extLst>
      <p:ext uri="{BB962C8B-B14F-4D97-AF65-F5344CB8AC3E}">
        <p14:creationId xmlns:p14="http://schemas.microsoft.com/office/powerpoint/2010/main" val="160077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ABDFE-9D43-48CE-AB6F-8B0952C2AB06}"/>
              </a:ext>
            </a:extLst>
          </p:cNvPr>
          <p:cNvSpPr>
            <a:spLocks noGrp="1"/>
          </p:cNvSpPr>
          <p:nvPr>
            <p:ph type="title"/>
          </p:nvPr>
        </p:nvSpPr>
        <p:spPr/>
        <p:txBody>
          <a:bodyPr>
            <a:normAutofit fontScale="90000"/>
          </a:bodyPr>
          <a:lstStyle/>
          <a:p>
            <a:r>
              <a:rPr lang="en-US" dirty="0">
                <a:solidFill>
                  <a:schemeClr val="tx2"/>
                </a:solidFill>
              </a:rPr>
              <a:t>Success Tip</a:t>
            </a:r>
          </a:p>
        </p:txBody>
      </p:sp>
      <p:sp>
        <p:nvSpPr>
          <p:cNvPr id="3" name="Content Placeholder 2">
            <a:extLst>
              <a:ext uri="{FF2B5EF4-FFF2-40B4-BE49-F238E27FC236}">
                <a16:creationId xmlns:a16="http://schemas.microsoft.com/office/drawing/2014/main" id="{0D148F6A-06F3-4BFA-9EA1-AD0FA2A5FBDA}"/>
              </a:ext>
            </a:extLst>
          </p:cNvPr>
          <p:cNvSpPr>
            <a:spLocks noGrp="1"/>
          </p:cNvSpPr>
          <p:nvPr>
            <p:ph idx="1"/>
          </p:nvPr>
        </p:nvSpPr>
        <p:spPr/>
        <p:txBody>
          <a:bodyPr>
            <a:normAutofit fontScale="92500" lnSpcReduction="20000"/>
          </a:bodyPr>
          <a:lstStyle/>
          <a:p>
            <a:pPr marL="0" indent="0" algn="ctr">
              <a:buNone/>
            </a:pPr>
            <a:r>
              <a:rPr lang="en-US" i="1" dirty="0"/>
              <a:t>“I think most of these things can help build meaningful relationships, but not every student needs to do all of them in order to build a relationship with their professor. If they don't do at least one of them, the professor may not have the opportunity to know them in a large class.”</a:t>
            </a:r>
          </a:p>
        </p:txBody>
      </p:sp>
    </p:spTree>
    <p:extLst>
      <p:ext uri="{BB962C8B-B14F-4D97-AF65-F5344CB8AC3E}">
        <p14:creationId xmlns:p14="http://schemas.microsoft.com/office/powerpoint/2010/main" val="12791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0749-CC63-4DF3-BB6C-8753F71CCD44}"/>
              </a:ext>
            </a:extLst>
          </p:cNvPr>
          <p:cNvSpPr>
            <a:spLocks noGrp="1"/>
          </p:cNvSpPr>
          <p:nvPr>
            <p:ph type="title"/>
          </p:nvPr>
        </p:nvSpPr>
        <p:spPr>
          <a:xfrm>
            <a:off x="553673" y="433595"/>
            <a:ext cx="8229600" cy="729154"/>
          </a:xfrm>
        </p:spPr>
        <p:txBody>
          <a:bodyPr>
            <a:normAutofit/>
          </a:bodyPr>
          <a:lstStyle/>
          <a:p>
            <a:r>
              <a:rPr lang="en-US" sz="2800" b="1" dirty="0">
                <a:solidFill>
                  <a:schemeClr val="tx2"/>
                </a:solidFill>
              </a:rPr>
              <a:t>Results</a:t>
            </a:r>
          </a:p>
        </p:txBody>
      </p:sp>
      <p:graphicFrame>
        <p:nvGraphicFramePr>
          <p:cNvPr id="4" name="Content Placeholder 3">
            <a:extLst>
              <a:ext uri="{FF2B5EF4-FFF2-40B4-BE49-F238E27FC236}">
                <a16:creationId xmlns:a16="http://schemas.microsoft.com/office/drawing/2014/main" id="{06BB3DB7-D4BD-4352-AFC3-5286F740DB84}"/>
              </a:ext>
            </a:extLst>
          </p:cNvPr>
          <p:cNvGraphicFramePr>
            <a:graphicFrameLocks noGrp="1"/>
          </p:cNvGraphicFramePr>
          <p:nvPr>
            <p:ph idx="1"/>
          </p:nvPr>
        </p:nvGraphicFramePr>
        <p:xfrm>
          <a:off x="276837" y="1006679"/>
          <a:ext cx="8506436" cy="4019380"/>
        </p:xfrm>
        <a:graphic>
          <a:graphicData uri="http://schemas.openxmlformats.org/drawingml/2006/table">
            <a:tbl>
              <a:tblPr firstRow="1" firstCol="1" bandRow="1">
                <a:tableStyleId>{5C22544A-7EE6-4342-B048-85BDC9FD1C3A}</a:tableStyleId>
              </a:tblPr>
              <a:tblGrid>
                <a:gridCol w="5484422">
                  <a:extLst>
                    <a:ext uri="{9D8B030D-6E8A-4147-A177-3AD203B41FA5}">
                      <a16:colId xmlns:a16="http://schemas.microsoft.com/office/drawing/2014/main" val="1135697812"/>
                    </a:ext>
                  </a:extLst>
                </a:gridCol>
                <a:gridCol w="3022014">
                  <a:extLst>
                    <a:ext uri="{9D8B030D-6E8A-4147-A177-3AD203B41FA5}">
                      <a16:colId xmlns:a16="http://schemas.microsoft.com/office/drawing/2014/main" val="1186950304"/>
                    </a:ext>
                  </a:extLst>
                </a:gridCol>
              </a:tblGrid>
              <a:tr h="476245">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Practice</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mn-lt"/>
                          <a:ea typeface="Calibri" panose="020F0502020204030204" pitchFamily="34" charset="0"/>
                          <a:cs typeface="Calibri" panose="020F0502020204030204" pitchFamily="34" charset="0"/>
                        </a:rPr>
                        <a:t>Percent Rated as Very Important or Extremely Important</a:t>
                      </a:r>
                    </a:p>
                  </a:txBody>
                  <a:tcPr marL="46249" marR="46249" marT="0" marB="0" anchor="ctr"/>
                </a:tc>
                <a:extLst>
                  <a:ext uri="{0D108BD9-81ED-4DB2-BD59-A6C34878D82A}">
                    <a16:rowId xmlns:a16="http://schemas.microsoft.com/office/drawing/2014/main" val="3888830858"/>
                  </a:ext>
                </a:extLst>
              </a:tr>
              <a:tr h="273379">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highlight>
                            <a:srgbClr val="FF00FF"/>
                          </a:highlight>
                        </a:rPr>
                        <a:t>Asking for help when needed </a:t>
                      </a:r>
                      <a:endParaRPr lang="en-US" sz="1400" b="1" dirty="0">
                        <a:solidFill>
                          <a:schemeClr val="tx1"/>
                        </a:solidFill>
                        <a:effectLst/>
                        <a:highlight>
                          <a:srgbClr val="FF00FF"/>
                        </a:highligh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highlight>
                            <a:srgbClr val="FF00FF"/>
                          </a:highlight>
                          <a:latin typeface="Calibri" panose="020F0502020204030204" pitchFamily="34" charset="0"/>
                          <a:ea typeface="Calibri" panose="020F0502020204030204" pitchFamily="34" charset="0"/>
                          <a:cs typeface="Calibri" panose="020F0502020204030204" pitchFamily="34" charset="0"/>
                        </a:rPr>
                        <a:t>96</a:t>
                      </a:r>
                    </a:p>
                  </a:txBody>
                  <a:tcPr marL="46249" marR="46249" marT="0" marB="0" anchor="ctr"/>
                </a:tc>
                <a:extLst>
                  <a:ext uri="{0D108BD9-81ED-4DB2-BD59-A6C34878D82A}">
                    <a16:rowId xmlns:a16="http://schemas.microsoft.com/office/drawing/2014/main" val="1249127080"/>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highlight>
                            <a:srgbClr val="FF00FF"/>
                          </a:highlight>
                        </a:rPr>
                        <a:t>Participating in class </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highlight>
                            <a:srgbClr val="FF00FF"/>
                          </a:highlight>
                          <a:latin typeface="Calibri" panose="020F0502020204030204" pitchFamily="34" charset="0"/>
                          <a:ea typeface="Calibri" panose="020F0502020204030204" pitchFamily="34" charset="0"/>
                          <a:cs typeface="Calibri" panose="020F0502020204030204" pitchFamily="34" charset="0"/>
                        </a:rPr>
                        <a:t>90</a:t>
                      </a:r>
                    </a:p>
                  </a:txBody>
                  <a:tcPr marL="46249" marR="46249" marT="0" marB="0" anchor="ctr"/>
                </a:tc>
                <a:extLst>
                  <a:ext uri="{0D108BD9-81ED-4DB2-BD59-A6C34878D82A}">
                    <a16:rowId xmlns:a16="http://schemas.microsoft.com/office/drawing/2014/main" val="3392094205"/>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Communicating regularly </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77</a:t>
                      </a:r>
                    </a:p>
                  </a:txBody>
                  <a:tcPr marL="46249" marR="46249" marT="0" marB="0" anchor="ctr"/>
                </a:tc>
                <a:extLst>
                  <a:ext uri="{0D108BD9-81ED-4DB2-BD59-A6C34878D82A}">
                    <a16:rowId xmlns:a16="http://schemas.microsoft.com/office/drawing/2014/main" val="3092059036"/>
                  </a:ext>
                </a:extLst>
              </a:tr>
              <a:tr h="233554">
                <a:tc>
                  <a:txBody>
                    <a:bodyPr/>
                    <a:lstStyle/>
                    <a:p>
                      <a:pPr marL="0" marR="0" algn="l">
                        <a:lnSpc>
                          <a:spcPct val="115000"/>
                        </a:lnSpc>
                        <a:spcBef>
                          <a:spcPts val="0"/>
                        </a:spcBef>
                        <a:spcAft>
                          <a:spcPts val="0"/>
                        </a:spcAft>
                      </a:pPr>
                      <a:r>
                        <a:rPr lang="en-US" sz="1400" b="1" dirty="0">
                          <a:solidFill>
                            <a:schemeClr val="tx1"/>
                          </a:solidFill>
                          <a:effectLst/>
                        </a:rPr>
                        <a:t>Completing assignments on time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76</a:t>
                      </a:r>
                    </a:p>
                  </a:txBody>
                  <a:tcPr marL="46249" marR="46249" marT="0" marB="0" anchor="ctr"/>
                </a:tc>
                <a:extLst>
                  <a:ext uri="{0D108BD9-81ED-4DB2-BD59-A6C34878D82A}">
                    <a16:rowId xmlns:a16="http://schemas.microsoft.com/office/drawing/2014/main" val="2978005028"/>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highlight>
                            <a:srgbClr val="FF00FF"/>
                          </a:highlight>
                        </a:rPr>
                        <a:t>Requesting accommodations early </a:t>
                      </a:r>
                      <a:endParaRPr lang="en-US" sz="1400" b="1" dirty="0">
                        <a:solidFill>
                          <a:schemeClr val="tx1"/>
                        </a:solidFill>
                        <a:effectLst/>
                        <a:highlight>
                          <a:srgbClr val="FF00FF"/>
                        </a:highligh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highlight>
                            <a:srgbClr val="FF00FF"/>
                          </a:highlight>
                          <a:latin typeface="Calibri" panose="020F0502020204030204" pitchFamily="34" charset="0"/>
                          <a:ea typeface="Calibri" panose="020F0502020204030204" pitchFamily="34" charset="0"/>
                          <a:cs typeface="Calibri" panose="020F0502020204030204" pitchFamily="34" charset="0"/>
                        </a:rPr>
                        <a:t>76</a:t>
                      </a:r>
                    </a:p>
                  </a:txBody>
                  <a:tcPr marL="46249" marR="46249" marT="0" marB="0" anchor="ctr"/>
                </a:tc>
                <a:extLst>
                  <a:ext uri="{0D108BD9-81ED-4DB2-BD59-A6C34878D82A}">
                    <a16:rowId xmlns:a16="http://schemas.microsoft.com/office/drawing/2014/main" val="1140228159"/>
                  </a:ext>
                </a:extLst>
              </a:tr>
              <a:tr h="233554">
                <a:tc>
                  <a:txBody>
                    <a:bodyPr/>
                    <a:lstStyle/>
                    <a:p>
                      <a:pPr marL="0" marR="0" algn="l">
                        <a:lnSpc>
                          <a:spcPct val="115000"/>
                        </a:lnSpc>
                        <a:spcBef>
                          <a:spcPts val="0"/>
                        </a:spcBef>
                        <a:spcAft>
                          <a:spcPts val="0"/>
                        </a:spcAft>
                      </a:pPr>
                      <a:r>
                        <a:rPr lang="en-US" sz="1400" b="1" dirty="0">
                          <a:solidFill>
                            <a:schemeClr val="tx1"/>
                          </a:solidFill>
                          <a:effectLst/>
                        </a:rPr>
                        <a:t>Talking to the professor about your goals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54</a:t>
                      </a:r>
                    </a:p>
                  </a:txBody>
                  <a:tcPr marL="46249" marR="46249" marT="0" marB="0" anchor="ctr"/>
                </a:tc>
                <a:extLst>
                  <a:ext uri="{0D108BD9-81ED-4DB2-BD59-A6C34878D82A}">
                    <a16:rowId xmlns:a16="http://schemas.microsoft.com/office/drawing/2014/main" val="3793233330"/>
                  </a:ext>
                </a:extLst>
              </a:tr>
              <a:tr h="233554">
                <a:tc>
                  <a:txBody>
                    <a:bodyPr/>
                    <a:lstStyle/>
                    <a:p>
                      <a:pPr marL="0" marR="0" algn="l">
                        <a:lnSpc>
                          <a:spcPct val="115000"/>
                        </a:lnSpc>
                        <a:spcBef>
                          <a:spcPts val="0"/>
                        </a:spcBef>
                        <a:spcAft>
                          <a:spcPts val="0"/>
                        </a:spcAft>
                      </a:pPr>
                      <a:r>
                        <a:rPr lang="en-US" sz="1400" b="1" dirty="0">
                          <a:solidFill>
                            <a:schemeClr val="tx1"/>
                          </a:solidFill>
                          <a:effectLst/>
                        </a:rPr>
                        <a:t>Attending office hours </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54</a:t>
                      </a:r>
                    </a:p>
                  </a:txBody>
                  <a:tcPr marL="46249" marR="46249" marT="0" marB="0" anchor="ctr"/>
                </a:tc>
                <a:extLst>
                  <a:ext uri="{0D108BD9-81ED-4DB2-BD59-A6C34878D82A}">
                    <a16:rowId xmlns:a16="http://schemas.microsoft.com/office/drawing/2014/main" val="1685343828"/>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Asking for advice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51</a:t>
                      </a:r>
                    </a:p>
                  </a:txBody>
                  <a:tcPr marL="46249" marR="46249" marT="0" marB="0" anchor="ctr"/>
                </a:tc>
                <a:extLst>
                  <a:ext uri="{0D108BD9-81ED-4DB2-BD59-A6C34878D82A}">
                    <a16:rowId xmlns:a16="http://schemas.microsoft.com/office/drawing/2014/main" val="894406201"/>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Calling the professor by their preferred title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43</a:t>
                      </a:r>
                    </a:p>
                  </a:txBody>
                  <a:tcPr marL="46249" marR="46249" marT="0" marB="0" anchor="ctr"/>
                </a:tc>
                <a:extLst>
                  <a:ext uri="{0D108BD9-81ED-4DB2-BD59-A6C34878D82A}">
                    <a16:rowId xmlns:a16="http://schemas.microsoft.com/office/drawing/2014/main" val="2117247091"/>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Saying thank you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42</a:t>
                      </a:r>
                    </a:p>
                  </a:txBody>
                  <a:tcPr marL="46249" marR="46249" marT="0" marB="0" anchor="ctr"/>
                </a:tc>
                <a:extLst>
                  <a:ext uri="{0D108BD9-81ED-4DB2-BD59-A6C34878D82A}">
                    <a16:rowId xmlns:a16="http://schemas.microsoft.com/office/drawing/2014/main" val="2267687614"/>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Introducing yourself at the start of the semester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41</a:t>
                      </a:r>
                    </a:p>
                  </a:txBody>
                  <a:tcPr marL="46249" marR="46249" marT="0" marB="0" anchor="ctr"/>
                </a:tc>
                <a:extLst>
                  <a:ext uri="{0D108BD9-81ED-4DB2-BD59-A6C34878D82A}">
                    <a16:rowId xmlns:a16="http://schemas.microsoft.com/office/drawing/2014/main" val="1257586725"/>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Earning a good grade </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35</a:t>
                      </a:r>
                    </a:p>
                  </a:txBody>
                  <a:tcPr marL="46249" marR="46249" marT="0" marB="0" anchor="ctr"/>
                </a:tc>
                <a:extLst>
                  <a:ext uri="{0D108BD9-81ED-4DB2-BD59-A6C34878D82A}">
                    <a16:rowId xmlns:a16="http://schemas.microsoft.com/office/drawing/2014/main" val="3491292609"/>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Sitting in the front of the class </a:t>
                      </a: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a:t>
                      </a:r>
                    </a:p>
                  </a:txBody>
                  <a:tcPr marL="46249" marR="46249" marT="0" marB="0" anchor="ctr"/>
                </a:tc>
                <a:extLst>
                  <a:ext uri="{0D108BD9-81ED-4DB2-BD59-A6C34878D82A}">
                    <a16:rowId xmlns:a16="http://schemas.microsoft.com/office/drawing/2014/main" val="1466869905"/>
                  </a:ext>
                </a:extLst>
              </a:tr>
              <a:tr h="233554">
                <a:tc>
                  <a:txBody>
                    <a:bodyPr/>
                    <a:lstStyle/>
                    <a:p>
                      <a:pPr marL="0" marR="0" algn="l">
                        <a:lnSpc>
                          <a:spcPct val="115000"/>
                        </a:lnSpc>
                        <a:spcBef>
                          <a:spcPts val="0"/>
                        </a:spcBef>
                        <a:spcAft>
                          <a:spcPts val="0"/>
                        </a:spcAft>
                      </a:pPr>
                      <a:r>
                        <a:rPr lang="en-US" sz="1400" b="1" dirty="0">
                          <a:solidFill>
                            <a:schemeClr val="tx1"/>
                          </a:solidFill>
                          <a:effectLst/>
                        </a:rPr>
                        <a:t>Asking for a reference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a:t>
                      </a:r>
                    </a:p>
                  </a:txBody>
                  <a:tcPr marL="46249" marR="46249" marT="0" marB="0" anchor="ctr"/>
                </a:tc>
                <a:extLst>
                  <a:ext uri="{0D108BD9-81ED-4DB2-BD59-A6C34878D82A}">
                    <a16:rowId xmlns:a16="http://schemas.microsoft.com/office/drawing/2014/main" val="1079710154"/>
                  </a:ext>
                </a:extLst>
              </a:tr>
              <a:tr h="2335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dirty="0">
                          <a:solidFill>
                            <a:schemeClr val="tx1"/>
                          </a:solidFill>
                          <a:effectLst/>
                        </a:rPr>
                        <a:t>Researching the professor's work </a:t>
                      </a:r>
                      <a:endPar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249" marR="46249" marT="0" marB="0" anchor="ctr"/>
                </a:tc>
                <a:tc>
                  <a:txBody>
                    <a:bodyPr/>
                    <a:lstStyle/>
                    <a:p>
                      <a:pPr marL="0" marR="0" algn="l">
                        <a:lnSpc>
                          <a:spcPct val="115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a:t>
                      </a:r>
                    </a:p>
                  </a:txBody>
                  <a:tcPr marL="46249" marR="46249" marT="0" marB="0" anchor="ctr"/>
                </a:tc>
                <a:extLst>
                  <a:ext uri="{0D108BD9-81ED-4DB2-BD59-A6C34878D82A}">
                    <a16:rowId xmlns:a16="http://schemas.microsoft.com/office/drawing/2014/main" val="799853237"/>
                  </a:ext>
                </a:extLst>
              </a:tr>
            </a:tbl>
          </a:graphicData>
        </a:graphic>
      </p:graphicFrame>
    </p:spTree>
    <p:extLst>
      <p:ext uri="{BB962C8B-B14F-4D97-AF65-F5344CB8AC3E}">
        <p14:creationId xmlns:p14="http://schemas.microsoft.com/office/powerpoint/2010/main" val="212639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C13D9-2EB5-F846-B157-DCC9D39C6112}"/>
              </a:ext>
            </a:extLst>
          </p:cNvPr>
          <p:cNvSpPr>
            <a:spLocks noGrp="1"/>
          </p:cNvSpPr>
          <p:nvPr>
            <p:ph type="title"/>
          </p:nvPr>
        </p:nvSpPr>
        <p:spPr/>
        <p:txBody>
          <a:bodyPr>
            <a:normAutofit fontScale="90000"/>
          </a:bodyPr>
          <a:lstStyle/>
          <a:p>
            <a:r>
              <a:rPr lang="en-US" dirty="0">
                <a:solidFill>
                  <a:schemeClr val="tx2"/>
                </a:solidFill>
              </a:rPr>
              <a:t>Asking For Help When Needed</a:t>
            </a:r>
          </a:p>
        </p:txBody>
      </p:sp>
      <p:sp>
        <p:nvSpPr>
          <p:cNvPr id="3" name="Content Placeholder 2">
            <a:extLst>
              <a:ext uri="{FF2B5EF4-FFF2-40B4-BE49-F238E27FC236}">
                <a16:creationId xmlns:a16="http://schemas.microsoft.com/office/drawing/2014/main" id="{61DA59E7-5F92-E24D-A218-DA791C5F2998}"/>
              </a:ext>
            </a:extLst>
          </p:cNvPr>
          <p:cNvSpPr>
            <a:spLocks noGrp="1"/>
          </p:cNvSpPr>
          <p:nvPr>
            <p:ph idx="1"/>
          </p:nvPr>
        </p:nvSpPr>
        <p:spPr>
          <a:xfrm>
            <a:off x="363353" y="1602826"/>
            <a:ext cx="8417293" cy="3267379"/>
          </a:xfrm>
        </p:spPr>
        <p:txBody>
          <a:bodyPr>
            <a:normAutofit fontScale="55000" lnSpcReduction="20000"/>
          </a:bodyPr>
          <a:lstStyle/>
          <a:p>
            <a:r>
              <a:rPr lang="en-US" sz="4400" dirty="0"/>
              <a:t>Review the course syllabus for important information.</a:t>
            </a:r>
          </a:p>
          <a:p>
            <a:r>
              <a:rPr lang="en-US" sz="4400" dirty="0"/>
              <a:t>Send an email, visit office hours or schedule a meeting </a:t>
            </a:r>
            <a:r>
              <a:rPr lang="en-US" sz="4400" b="1" dirty="0"/>
              <a:t>as soon as possible </a:t>
            </a:r>
            <a:r>
              <a:rPr lang="en-US" sz="4400" dirty="0"/>
              <a:t>when you have a concern.</a:t>
            </a:r>
          </a:p>
          <a:p>
            <a:r>
              <a:rPr lang="en-US" sz="4400" dirty="0"/>
              <a:t>Be solution focused.</a:t>
            </a:r>
          </a:p>
          <a:p>
            <a:pPr lvl="1"/>
            <a:r>
              <a:rPr lang="en-US" sz="3600" dirty="0"/>
              <a:t>“I’m doing well on the practice problems assigned for homework, but when I took the exam, the problems seemed more difficult, and I didn’t do as well as I wanted to.  How can I improve on the next exam?”</a:t>
            </a:r>
          </a:p>
          <a:p>
            <a:r>
              <a:rPr lang="en-US" sz="4400" dirty="0"/>
              <a:t>Express gratitude.</a:t>
            </a:r>
          </a:p>
          <a:p>
            <a:pPr lvl="1"/>
            <a:r>
              <a:rPr lang="en-US" sz="2900" dirty="0"/>
              <a:t>“Thank you.  I think the ideas you shared will be helpful, and I’m going to try them on the next homework assignment.”</a:t>
            </a:r>
          </a:p>
          <a:p>
            <a:pPr lvl="1"/>
            <a:endParaRPr lang="en-US" dirty="0"/>
          </a:p>
        </p:txBody>
      </p:sp>
    </p:spTree>
    <p:extLst>
      <p:ext uri="{BB962C8B-B14F-4D97-AF65-F5344CB8AC3E}">
        <p14:creationId xmlns:p14="http://schemas.microsoft.com/office/powerpoint/2010/main" val="31687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79A8-0B4D-4EE2-B9FE-A443AB37682A}"/>
              </a:ext>
            </a:extLst>
          </p:cNvPr>
          <p:cNvSpPr>
            <a:spLocks noGrp="1"/>
          </p:cNvSpPr>
          <p:nvPr>
            <p:ph type="title"/>
          </p:nvPr>
        </p:nvSpPr>
        <p:spPr>
          <a:xfrm>
            <a:off x="457200" y="876010"/>
            <a:ext cx="8229600" cy="647987"/>
          </a:xfrm>
        </p:spPr>
        <p:txBody>
          <a:bodyPr anchor="ctr">
            <a:normAutofit/>
          </a:bodyPr>
          <a:lstStyle/>
          <a:p>
            <a:pPr>
              <a:lnSpc>
                <a:spcPct val="90000"/>
              </a:lnSpc>
            </a:pPr>
            <a:r>
              <a:rPr lang="en-US" sz="4000" b="0" dirty="0">
                <a:solidFill>
                  <a:schemeClr val="tx2"/>
                </a:solidFill>
              </a:rPr>
              <a:t>In Their Own Words</a:t>
            </a:r>
          </a:p>
        </p:txBody>
      </p:sp>
      <p:sp>
        <p:nvSpPr>
          <p:cNvPr id="3" name="Content Placeholder 2">
            <a:extLst>
              <a:ext uri="{FF2B5EF4-FFF2-40B4-BE49-F238E27FC236}">
                <a16:creationId xmlns:a16="http://schemas.microsoft.com/office/drawing/2014/main" id="{07112CB6-371D-41DB-9B1F-2E6A2F2AF4A4}"/>
              </a:ext>
            </a:extLst>
          </p:cNvPr>
          <p:cNvSpPr>
            <a:spLocks noGrp="1"/>
          </p:cNvSpPr>
          <p:nvPr>
            <p:ph sz="half" idx="1"/>
          </p:nvPr>
        </p:nvSpPr>
        <p:spPr>
          <a:xfrm>
            <a:off x="457200" y="1642238"/>
            <a:ext cx="4038600" cy="2956037"/>
          </a:xfrm>
        </p:spPr>
        <p:txBody>
          <a:bodyPr>
            <a:normAutofit/>
          </a:bodyPr>
          <a:lstStyle/>
          <a:p>
            <a:pPr marL="0" indent="0">
              <a:lnSpc>
                <a:spcPct val="90000"/>
              </a:lnSpc>
              <a:buNone/>
            </a:pPr>
            <a:r>
              <a:rPr lang="en-US" sz="1800" i="1" dirty="0"/>
              <a:t>“I think teachers like to be useful to their students' learning process and like to see their growth. So do not be afraid to send a message / go to office hours, just to talk about your academic path, or even something little that you did not understand from class, or something you want to hear more about. You are telling your teacher that they are a meaningful resource for you.”</a:t>
            </a:r>
          </a:p>
        </p:txBody>
      </p:sp>
      <p:pic>
        <p:nvPicPr>
          <p:cNvPr id="5" name="Picture 4" descr="A picture containing person, wall, indoor&#10;&#10;Description automatically generated">
            <a:extLst>
              <a:ext uri="{FF2B5EF4-FFF2-40B4-BE49-F238E27FC236}">
                <a16:creationId xmlns:a16="http://schemas.microsoft.com/office/drawing/2014/main" id="{7BEE639D-E140-440B-BBEC-B105F5AF787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8802" b="-3"/>
          <a:stretch/>
        </p:blipFill>
        <p:spPr>
          <a:xfrm>
            <a:off x="4648200" y="1642238"/>
            <a:ext cx="4038600" cy="2956037"/>
          </a:xfrm>
          <a:prstGeom prst="rect">
            <a:avLst/>
          </a:prstGeom>
          <a:noFill/>
        </p:spPr>
      </p:pic>
      <p:sp>
        <p:nvSpPr>
          <p:cNvPr id="6" name="TextBox 5">
            <a:extLst>
              <a:ext uri="{FF2B5EF4-FFF2-40B4-BE49-F238E27FC236}">
                <a16:creationId xmlns:a16="http://schemas.microsoft.com/office/drawing/2014/main" id="{1D554D3B-95F2-4BE9-95D3-A4CF88AF3ED6}"/>
              </a:ext>
            </a:extLst>
          </p:cNvPr>
          <p:cNvSpPr txBox="1"/>
          <p:nvPr/>
        </p:nvSpPr>
        <p:spPr>
          <a:xfrm>
            <a:off x="6427848" y="4398220"/>
            <a:ext cx="225895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oist.jp/news-center/photos/classroom-language-teach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521236355"/>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FA635D52476A4E910FA8E5A0DF1F4F" ma:contentTypeVersion="13" ma:contentTypeDescription="Create a new document." ma:contentTypeScope="" ma:versionID="ea0d36a02f0fabab4f38337615d588a1">
  <xsd:schema xmlns:xsd="http://www.w3.org/2001/XMLSchema" xmlns:xs="http://www.w3.org/2001/XMLSchema" xmlns:p="http://schemas.microsoft.com/office/2006/metadata/properties" xmlns:ns3="f315c0d4-c977-436e-a4a9-ca5e39f2d40f" xmlns:ns4="d3cd10fb-4a6c-4cba-974d-99ff7ccf8e0f" targetNamespace="http://schemas.microsoft.com/office/2006/metadata/properties" ma:root="true" ma:fieldsID="f58c384a363ad8f8a23ef770fcfcf97d" ns3:_="" ns4:_="">
    <xsd:import namespace="f315c0d4-c977-436e-a4a9-ca5e39f2d40f"/>
    <xsd:import namespace="d3cd10fb-4a6c-4cba-974d-99ff7ccf8e0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5c0d4-c977-436e-a4a9-ca5e39f2d4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cd10fb-4a6c-4cba-974d-99ff7ccf8e0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47D6C0-4C80-4A14-B0D9-D5C3F69B4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5c0d4-c977-436e-a4a9-ca5e39f2d40f"/>
    <ds:schemaRef ds:uri="d3cd10fb-4a6c-4cba-974d-99ff7ccf8e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ACD3EE-E5E9-4B25-8992-03DD6E963DB1}">
  <ds:schemaRefs>
    <ds:schemaRef ds:uri="http://schemas.microsoft.com/sharepoint/v3/contenttype/forms"/>
  </ds:schemaRefs>
</ds:datastoreItem>
</file>

<file path=customXml/itemProps3.xml><?xml version="1.0" encoding="utf-8"?>
<ds:datastoreItem xmlns:ds="http://schemas.openxmlformats.org/officeDocument/2006/customXml" ds:itemID="{DA0BF512-35AD-46F1-BD9E-3393C4770B0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929</TotalTime>
  <Words>1776</Words>
  <Application>Microsoft Office PowerPoint</Application>
  <PresentationFormat>On-screen Show (16:9)</PresentationFormat>
  <Paragraphs>232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Garnet_HighDef-1</vt:lpstr>
      <vt:lpstr>Building Meaningful Relationships with Faculty and Staff</vt:lpstr>
      <vt:lpstr>Differences in High School and College</vt:lpstr>
      <vt:lpstr>Importance of Building Meaningful Relationships with Faculty and Staff</vt:lpstr>
      <vt:lpstr>FSU Faculty Survey</vt:lpstr>
      <vt:lpstr>Results</vt:lpstr>
      <vt:lpstr>Success Tip</vt:lpstr>
      <vt:lpstr>Results</vt:lpstr>
      <vt:lpstr>Asking For Help When Needed</vt:lpstr>
      <vt:lpstr>In Their Own Words</vt:lpstr>
      <vt:lpstr>Participating in Class</vt:lpstr>
      <vt:lpstr>In Their Own Words</vt:lpstr>
      <vt:lpstr>What About Online Classes?</vt:lpstr>
      <vt:lpstr>Requesting Accommodations Early</vt:lpstr>
      <vt:lpstr>Requesting Accommodations Early</vt:lpstr>
      <vt:lpstr>Requesting Accommodations Early</vt:lpstr>
      <vt:lpstr>FSU Staff Survey</vt:lpstr>
      <vt:lpstr>Results</vt:lpstr>
      <vt:lpstr>Asking For Help When Needed</vt:lpstr>
      <vt:lpstr>In Their Own Words</vt:lpstr>
      <vt:lpstr>Being Polite in Your Correspondence</vt:lpstr>
      <vt:lpstr>Being Polite in Your Correspondence</vt:lpstr>
      <vt:lpstr>In Their Own Words</vt:lpstr>
      <vt:lpstr>Completing Forms in a Timely Manner</vt:lpstr>
      <vt:lpstr>What if I’m Unsure Who Can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Meaningful Relationships with Faculty and Staff</dc:title>
  <dc:creator>Shannon Bernick</dc:creator>
  <cp:lastModifiedBy>KimBoo York</cp:lastModifiedBy>
  <cp:revision>30</cp:revision>
  <dcterms:created xsi:type="dcterms:W3CDTF">2021-06-22T20:31:23Z</dcterms:created>
  <dcterms:modified xsi:type="dcterms:W3CDTF">2021-06-25T18:51:27Z</dcterms:modified>
</cp:coreProperties>
</file>